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7" r:id="rId3"/>
  </p:sldMasterIdLst>
  <p:notesMasterIdLst>
    <p:notesMasterId r:id="rId5"/>
  </p:notesMasterIdLst>
  <p:handoutMasterIdLst>
    <p:handoutMasterId r:id="rId17"/>
  </p:handoutMasterIdLst>
  <p:sldIdLst>
    <p:sldId id="410" r:id="rId4"/>
    <p:sldId id="416" r:id="rId6"/>
    <p:sldId id="492" r:id="rId7"/>
    <p:sldId id="493" r:id="rId8"/>
    <p:sldId id="494" r:id="rId9"/>
    <p:sldId id="500" r:id="rId10"/>
    <p:sldId id="501" r:id="rId11"/>
    <p:sldId id="502" r:id="rId12"/>
    <p:sldId id="506" r:id="rId13"/>
    <p:sldId id="508" r:id="rId14"/>
    <p:sldId id="507" r:id="rId15"/>
    <p:sldId id="50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3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E4E4E4"/>
    <a:srgbClr val="A6A6A6"/>
    <a:srgbClr val="303F6A"/>
    <a:srgbClr val="121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5244" autoAdjust="0"/>
  </p:normalViewPr>
  <p:slideViewPr>
    <p:cSldViewPr snapToGrid="0" showGuides="1">
      <p:cViewPr>
        <p:scale>
          <a:sx n="75" d="100"/>
          <a:sy n="75" d="100"/>
        </p:scale>
        <p:origin x="1260" y="702"/>
      </p:cViewPr>
      <p:guideLst>
        <p:guide orient="horz" pos="2131"/>
        <p:guide pos="3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0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735E4-54AB-4861-87C7-9D74AED74E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392C-FCF1-4475-822A-FFC1ADBF7F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C216A-D285-4386-9D21-3B2F79BBCF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BF029-778D-427B-B819-6910F74661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44777-3260-4D0E-8168-8C56D4F814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29CAC-2CEB-464C-9820-036FFAFE6D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44777-3260-4D0E-8168-8C56D4F814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29CAC-2CEB-464C-9820-036FFAFE6D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44777-3260-4D0E-8168-8C56D4F814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29CAC-2CEB-464C-9820-036FFAFE6D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9" Type="http://schemas.openxmlformats.org/officeDocument/2006/relationships/image" Target="../media/image1.jpeg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9" cstate="screen"/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38224" y="116958"/>
            <a:ext cx="11908465" cy="6602818"/>
          </a:xfrm>
          <a:prstGeom prst="rect">
            <a:avLst/>
          </a:prstGeom>
          <a:solidFill>
            <a:schemeClr val="bg1"/>
          </a:solidFill>
          <a:ln>
            <a:solidFill>
              <a:srgbClr val="303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57990" y="0"/>
            <a:ext cx="12191140" cy="6858000"/>
          </a:xfrm>
          <a:prstGeom prst="rect">
            <a:avLst/>
          </a:prstGeom>
        </p:spPr>
      </p:pic>
      <p:sp>
        <p:nvSpPr>
          <p:cNvPr id="148" name="文本框"/>
          <p:cNvSpPr/>
          <p:nvPr/>
        </p:nvSpPr>
        <p:spPr>
          <a:xfrm>
            <a:off x="4164995" y="2235693"/>
            <a:ext cx="7519005" cy="119888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just">
              <a:defRPr sz="5400" spc="600">
                <a:solidFill>
                  <a:srgbClr val="0D0D0D"/>
                </a:solidFill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庞门正道标题体" panose="02010600030101010101" charset="-122"/>
              </a:defRPr>
            </a:lvl1pPr>
          </a:lstStyle>
          <a:p>
            <a:pPr algn="ctr"/>
            <a:endParaRPr lang="zh-CN" altLang="en-US" sz="72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9395" y="2661920"/>
            <a:ext cx="8111490" cy="694055"/>
          </a:xfrm>
          <a:prstGeom prst="rect">
            <a:avLst/>
          </a:prstGeom>
          <a:solidFill>
            <a:srgbClr val="303F6A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/>
              </a:rPr>
              <a:t>天财软件系统预算申报说明书</a:t>
            </a:r>
            <a:endParaRPr lang="en-US" altLang="zh-CN" sz="4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295805" y="3299948"/>
            <a:ext cx="2409190" cy="0"/>
          </a:xfrm>
          <a:prstGeom prst="line">
            <a:avLst/>
          </a:prstGeom>
          <a:ln>
            <a:solidFill>
              <a:srgbClr val="303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7881650" y="2178106"/>
            <a:ext cx="2409190" cy="0"/>
          </a:xfrm>
          <a:prstGeom prst="line">
            <a:avLst/>
          </a:prstGeom>
          <a:ln>
            <a:solidFill>
              <a:srgbClr val="303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9142125" y="2094921"/>
            <a:ext cx="1288415" cy="0"/>
          </a:xfrm>
          <a:prstGeom prst="line">
            <a:avLst/>
          </a:prstGeom>
          <a:ln>
            <a:solidFill>
              <a:srgbClr val="303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786025" y="3359003"/>
            <a:ext cx="1064260" cy="0"/>
          </a:xfrm>
          <a:prstGeom prst="line">
            <a:avLst/>
          </a:prstGeom>
          <a:ln>
            <a:solidFill>
              <a:srgbClr val="303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1" grpId="0" bldLvl="0" animBg="1"/>
      <p:bldP spid="11" grpId="1" bldLvl="0" animBg="1"/>
      <p:bldP spid="11" grpId="2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25170" y="327660"/>
            <a:ext cx="78187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dist"/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3760" y="1068070"/>
            <a:ext cx="9692005" cy="651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部门预算申报：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已有项目申报流程，选择要填写的项目，点击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填写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，需要填写内容与新增项目相同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170" y="1939925"/>
            <a:ext cx="11202035" cy="4232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25170" y="327660"/>
            <a:ext cx="78187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dist"/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3760" y="1068070"/>
            <a:ext cx="9692005" cy="1007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部门绩效申报：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新增部门指标项目：选择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绩效申报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根据部门性质选择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部门绩效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或者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学院绩效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，点击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新增项目</a:t>
            </a:r>
            <a:endParaRPr lang="en-US" altLang="zh-CN" sz="160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新增部门指标项目：项目命名规则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[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XX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学院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绩效指标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]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校级绩效目标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需要填到部门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学院绩效表里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170" y="2075815"/>
            <a:ext cx="10742930" cy="412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25170" y="327660"/>
            <a:ext cx="78187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dist"/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3760" y="1068070"/>
            <a:ext cx="9692005" cy="1212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部门绩效申报：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填写绩效指标：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级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级指标已固定，只需要填写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级指标，新增绩效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级绩效指标点击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自定义绩效，选择对应的上级指标后填写新的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级指标</a:t>
            </a:r>
            <a:endParaRPr lang="zh-CN" altLang="en-US" sz="160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提交指标流程和部门预算方式相同</a:t>
            </a:r>
            <a:endParaRPr lang="zh-CN" altLang="en-US" sz="160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760" y="2448560"/>
            <a:ext cx="10097135" cy="1649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163701" y="1044686"/>
            <a:ext cx="9863328" cy="651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首先登陆日常报销财务平台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选择预算申报系统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5170" y="327660"/>
            <a:ext cx="781875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4590" y="1952625"/>
            <a:ext cx="7214235" cy="369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164336" y="1044686"/>
            <a:ext cx="9863328" cy="931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填报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25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年部门预算及部门绩效，填报方式选择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预算管理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-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支出项目申报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，或者直接点击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代办平台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支出预算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部门预算申报主要申报部门具体项目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部门绩效申报主要申报全部门的绩效指标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5170" y="327660"/>
            <a:ext cx="781875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630" y="2044065"/>
            <a:ext cx="7026910" cy="332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164336" y="1044686"/>
            <a:ext cx="9863328" cy="651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选择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2025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年预算申报入口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，填写本年预算，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选择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2024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年预算申报入口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可以查看去年自己申报过的项目及填报具体信息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5170" y="327660"/>
            <a:ext cx="781875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070" y="1692275"/>
            <a:ext cx="9959340" cy="4585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25170" y="327660"/>
            <a:ext cx="78187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dist"/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760" y="2597785"/>
            <a:ext cx="8313420" cy="3309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3760" y="1068070"/>
            <a:ext cx="9692005" cy="1492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4000"/>
              </a:lnSpc>
            </a:pPr>
            <a:r>
              <a:rPr 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注意事项：填报项目应先检查需要填写的项目是否在项目列表中，如没有需要和财务沟通，确认是否需要新增项目，如新增项目要点击新增项目选择对应的分类属性进行填报，</a:t>
            </a:r>
            <a:r>
              <a:rPr 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已有项目名称不能修改</a:t>
            </a:r>
            <a:endParaRPr lang="zh-CN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预算申报分类属性为：独立申报（主要为各部门），从属申报（主要为各学院及科研院所），根据部门及经费性质不同选择对应的分类属性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绩效申报：各单位只需填报一份部门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学院绩效指标</a:t>
            </a:r>
            <a:endParaRPr lang="zh-CN" altLang="en-US" sz="1600" dirty="0">
              <a:solidFill>
                <a:schemeClr val="accent1"/>
              </a:solidFill>
              <a:highlight>
                <a:srgbClr val="FFFF00"/>
              </a:highlight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25170" y="327660"/>
            <a:ext cx="78187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dist"/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3760" y="1068070"/>
            <a:ext cx="9692005" cy="931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4000"/>
              </a:lnSpc>
            </a:pPr>
            <a:r>
              <a:rPr 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注意事项：填报项目是应先检查需要填写得项目是否在项目列表中，如没有需要和财务沟通，确认是否需要新增项目，如新增项目要点击新增项目选择对应的分类属性进行填报，</a:t>
            </a:r>
            <a:r>
              <a:rPr lang="zh-CN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已有项目名称不能修改</a:t>
            </a:r>
            <a:endParaRPr lang="zh-CN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新增项目申报流程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540" y="1999615"/>
            <a:ext cx="9902190" cy="388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25170" y="327660"/>
            <a:ext cx="78187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dist"/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3760" y="1068070"/>
            <a:ext cx="9692005" cy="1212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部门预算申报：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基本信息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红色星号列为必填列，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项目名称，本年申报，申报内容及绩效指标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负责人工号可以直接输入负责人工号，或者光标放在输入框内回车可以检索具体负责人信息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上传相关申报材料</a:t>
            </a:r>
            <a:endParaRPr lang="en-US" altLang="zh-CN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180" y="2205990"/>
            <a:ext cx="10019030" cy="4179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25170" y="327660"/>
            <a:ext cx="78187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dist"/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3760" y="1068070"/>
            <a:ext cx="9692005" cy="651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部门预算申报：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支出明细申报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：把本年预算具体填写到对应的支出明细中，支出明细合计要和本年预算申报金额相同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2530" y="1939925"/>
            <a:ext cx="9276080" cy="4207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725170" y="327660"/>
            <a:ext cx="78187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账务系统</a:t>
            </a:r>
            <a:r>
              <a:rPr lang="en-US" altLang="zh-CN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——</a:t>
            </a:r>
            <a:r>
              <a:rPr lang="zh-CN" altLang="en-US" sz="2400" dirty="0">
                <a:solidFill>
                  <a:srgbClr val="303F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预算申报系统</a:t>
            </a:r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dist"/>
            <a:endParaRPr lang="zh-CN" altLang="en-US" sz="2400" dirty="0">
              <a:solidFill>
                <a:srgbClr val="303F6A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12"/>
          <p:cNvSpPr/>
          <p:nvPr/>
        </p:nvSpPr>
        <p:spPr bwMode="auto">
          <a:xfrm>
            <a:off x="427278" y="391611"/>
            <a:ext cx="334570" cy="334013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303F6A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3760" y="1068070"/>
            <a:ext cx="9692005" cy="3173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部门预算申报：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提交填好的预算申报项目</a:t>
            </a:r>
            <a:endParaRPr lang="zh-CN" altLang="en-US" sz="160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可单个提交：填写后可点击申报页面下方提交申报项目进行提交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endParaRPr lang="en-US" altLang="zh-CN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endParaRPr lang="en-US" altLang="zh-CN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endParaRPr lang="en-US" altLang="zh-CN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endParaRPr lang="en-US" altLang="zh-CN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endParaRPr lang="en-US" altLang="zh-CN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可批量提交：填写后点击保存，然后选择要提交的项目一起提交，可以点击项目前方进行多选，也可点击功能栏进行全选，最后点击送审及提交</a:t>
            </a:r>
            <a:endParaRPr lang="zh-CN" altLang="en-US" sz="16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0645" y="2068195"/>
            <a:ext cx="2744470" cy="1174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45" y="4246880"/>
            <a:ext cx="4766310" cy="151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jb3VudCI6MSwiaGRpZCI6IjgwMTEzOTMxYTllMDgyYmY3MGViZDIyZjNkZWMzYTdkIiwidXNlckNvdW50IjoxfQ=="/>
  <p:tag name="commondata" val="eyJjb3VudCI6MS4wLCJoZGlkIjoiNzI1Yzg4ODAzNWVhNmFiNGZmMTc5Y2E3OWM2YWI0ZDUiLCJ1c2VyQ291bnQiOjEuMH0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WPS 演示</Application>
  <PresentationFormat>宽屏</PresentationFormat>
  <Paragraphs>79</Paragraphs>
  <Slides>12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等线</vt:lpstr>
      <vt:lpstr>微软雅黑</vt:lpstr>
      <vt:lpstr>庞门正道标题体</vt:lpstr>
      <vt:lpstr>优设标题黑</vt:lpstr>
      <vt:lpstr>Arial</vt:lpstr>
      <vt:lpstr>黑体</vt:lpstr>
      <vt:lpstr>Arial Unicode MS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滴雨沉香</cp:lastModifiedBy>
  <cp:revision>73</cp:revision>
  <dcterms:created xsi:type="dcterms:W3CDTF">2022-02-07T10:27:00Z</dcterms:created>
  <dcterms:modified xsi:type="dcterms:W3CDTF">2025-04-14T08:31:05Z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82A6DD60B8BC410FBC9F00EFBE7BC729_12</vt:lpwstr>
  </property>
  <property fmtid="{D5CDD505-2E9C-101B-9397-08002B2CF9AE}" pid="3" name="KSOProductBuildVer">
    <vt:lpwstr>2052-12.1.0.20784</vt:lpwstr>
  </property>
</Properties>
</file>