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20"/>
  </p:handoutMasterIdLst>
  <p:sldIdLst>
    <p:sldId id="712" r:id="rId3"/>
    <p:sldId id="713" r:id="rId5"/>
    <p:sldId id="412" r:id="rId6"/>
    <p:sldId id="446" r:id="rId7"/>
    <p:sldId id="700" r:id="rId8"/>
    <p:sldId id="549" r:id="rId9"/>
    <p:sldId id="550" r:id="rId10"/>
    <p:sldId id="448" r:id="rId11"/>
    <p:sldId id="598" r:id="rId12"/>
    <p:sldId id="600" r:id="rId13"/>
    <p:sldId id="602" r:id="rId14"/>
    <p:sldId id="603" r:id="rId15"/>
    <p:sldId id="604" r:id="rId16"/>
    <p:sldId id="609" r:id="rId17"/>
    <p:sldId id="610" r:id="rId18"/>
    <p:sldId id="606" r:id="rId19"/>
  </p:sldIdLst>
  <p:sldSz cx="12192000" cy="6858000"/>
  <p:notesSz cx="9144000" cy="6858000"/>
  <p:custDataLst>
    <p:tags r:id="rId25"/>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78" userDrawn="1">
          <p15:clr>
            <a:srgbClr val="A4A3A4"/>
          </p15:clr>
        </p15:guide>
        <p15:guide id="2" pos="367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nzheng" initials="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731" autoAdjust="0"/>
    <p:restoredTop sz="94660"/>
  </p:normalViewPr>
  <p:slideViewPr>
    <p:cSldViewPr showGuides="1">
      <p:cViewPr varScale="1">
        <p:scale>
          <a:sx n="65" d="100"/>
          <a:sy n="65" d="100"/>
        </p:scale>
        <p:origin x="-894" y="-114"/>
      </p:cViewPr>
      <p:guideLst>
        <p:guide orient="horz" pos="2178"/>
        <p:guide pos="3677"/>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5" Type="http://schemas.openxmlformats.org/officeDocument/2006/relationships/tags" Target="tags/tag11.xml"/><Relationship Id="rId24" Type="http://schemas.openxmlformats.org/officeDocument/2006/relationships/commentAuthors" Target="commentAuthors.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handoutMaster" Target="handoutMasters/handoutMaster1.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600"/>
            </a:lvl1pPr>
          </a:lstStyle>
          <a:p>
            <a:pPr fontAlgn="base"/>
            <a:endParaRPr lang="zh-CN" altLang="en-US" strike="noStrike" noProof="1"/>
          </a:p>
        </p:txBody>
      </p:sp>
      <p:sp>
        <p:nvSpPr>
          <p:cNvPr id="3" name="日期占位符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600"/>
            </a:lvl1pPr>
          </a:lstStyle>
          <a:p>
            <a:pPr fontAlgn="base"/>
            <a:fld id="{0F9B84EA-7D68-4D60-9CB1-D50884785D1C}"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2"/>
          </p:nvPr>
        </p:nvSpPr>
        <p:spPr>
          <a:xfrm>
            <a:off x="0" y="6513910"/>
            <a:ext cx="3962400" cy="344091"/>
          </a:xfrm>
          <a:prstGeom prst="rect">
            <a:avLst/>
          </a:prstGeom>
        </p:spPr>
        <p:txBody>
          <a:bodyPr vert="horz" lIns="91440" tIns="45720" rIns="91440" bIns="45720" rtlCol="0" anchor="b"/>
          <a:lstStyle>
            <a:lvl1pPr algn="l">
              <a:defRPr sz="1600"/>
            </a:lvl1pPr>
          </a:lstStyle>
          <a:p>
            <a:pPr fontAlgn="base"/>
            <a:endParaRPr lang="zh-CN" altLang="en-US" strike="noStrike" noProof="1"/>
          </a:p>
        </p:txBody>
      </p:sp>
      <p:sp>
        <p:nvSpPr>
          <p:cNvPr id="5" name="灯片编号占位符 4"/>
          <p:cNvSpPr>
            <a:spLocks noGrp="1"/>
          </p:cNvSpPr>
          <p:nvPr>
            <p:ph type="sldNum" sz="quarter" idx="3"/>
          </p:nvPr>
        </p:nvSpPr>
        <p:spPr>
          <a:xfrm>
            <a:off x="5179484" y="6513910"/>
            <a:ext cx="3962400" cy="344091"/>
          </a:xfrm>
          <a:prstGeom prst="rect">
            <a:avLst/>
          </a:prstGeom>
        </p:spPr>
        <p:txBody>
          <a:bodyPr vert="horz" lIns="91440" tIns="45720" rIns="91440" bIns="45720" rtlCol="0" anchor="b"/>
          <a:lstStyle>
            <a:lvl1pPr algn="r">
              <a:defRPr sz="1600"/>
            </a:lvl1pPr>
          </a:lstStyle>
          <a:p>
            <a:pPr fontAlgn="base"/>
            <a:fld id="{8D4E0FC9-F1F8-4FAE-9988-3BA365CFD46F}"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pPr fontAlgn="base"/>
            <a:endParaRPr lang="zh-CN" altLang="en-US" strike="noStrike" noProof="1"/>
          </a:p>
        </p:txBody>
      </p:sp>
      <p:sp>
        <p:nvSpPr>
          <p:cNvPr id="3" name="日期占位符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pPr fontAlgn="base"/>
            <a:fld id="{D2A48B96-639E-45A3-A0BA-2464DFDB1FAA}"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3076" name="幻灯片图像占位符 3"/>
          <p:cNvSpPr>
            <a:spLocks noGrp="1" noRot="1" noChangeAspect="1"/>
          </p:cNvSpPr>
          <p:nvPr>
            <p:ph type="sldImg"/>
          </p:nvPr>
        </p:nvSpPr>
        <p:spPr>
          <a:xfrm>
            <a:off x="2514397" y="857250"/>
            <a:ext cx="4115205" cy="2314575"/>
          </a:xfrm>
          <a:prstGeom prst="rect">
            <a:avLst/>
          </a:prstGeom>
          <a:noFill/>
          <a:ln w="12700" cap="flat" cmpd="sng">
            <a:solidFill>
              <a:srgbClr val="000000"/>
            </a:solidFill>
            <a:prstDash val="solid"/>
            <a:round/>
            <a:headEnd type="none" w="med" len="med"/>
            <a:tailEnd type="none" w="med" len="med"/>
          </a:ln>
        </p:spPr>
      </p:sp>
      <p:sp>
        <p:nvSpPr>
          <p:cNvPr id="3077" name="备注占位符 4"/>
          <p:cNvSpPr>
            <a:spLocks noGrp="1"/>
          </p:cNvSpPr>
          <p:nvPr>
            <p:ph type="body" sz="quarter"/>
          </p:nvPr>
        </p:nvSpPr>
        <p:spPr>
          <a:xfrm>
            <a:off x="914400" y="3300413"/>
            <a:ext cx="7315200" cy="2700338"/>
          </a:xfrm>
          <a:prstGeom prst="rect">
            <a:avLst/>
          </a:prstGeom>
          <a:noFill/>
          <a:ln w="9525">
            <a:noFill/>
          </a:ln>
        </p:spPr>
        <p:txBody>
          <a:bodyPr vert="horz" lIns="91440" tIns="45720" rIns="91440" bIns="45720" anchor="t" anchorCtr="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6513910"/>
            <a:ext cx="3962400" cy="344091"/>
          </a:xfrm>
          <a:prstGeom prst="rect">
            <a:avLst/>
          </a:prstGeom>
        </p:spPr>
        <p:txBody>
          <a:bodyPr vert="horz" lIns="91440" tIns="45720" rIns="91440" bIns="45720" rtlCol="0" anchor="b"/>
          <a:lstStyle>
            <a:lvl1pPr algn="l">
              <a:defRPr sz="1200"/>
            </a:lvl1pPr>
          </a:lstStyle>
          <a:p>
            <a:pPr fontAlgn="base"/>
            <a:endParaRPr lang="zh-CN" altLang="en-US" strike="noStrike" noProof="1"/>
          </a:p>
        </p:txBody>
      </p:sp>
      <p:sp>
        <p:nvSpPr>
          <p:cNvPr id="7" name="灯片编号占位符 6"/>
          <p:cNvSpPr>
            <a:spLocks noGrp="1"/>
          </p:cNvSpPr>
          <p:nvPr>
            <p:ph type="sldNum" sz="quarter" idx="5"/>
          </p:nvPr>
        </p:nvSpPr>
        <p:spPr>
          <a:xfrm>
            <a:off x="5179484" y="6513910"/>
            <a:ext cx="3962400" cy="344091"/>
          </a:xfrm>
          <a:prstGeom prst="rect">
            <a:avLst/>
          </a:prstGeom>
        </p:spPr>
        <p:txBody>
          <a:bodyPr vert="horz" lIns="91440" tIns="45720" rIns="91440" bIns="45720" rtlCol="0" anchor="b"/>
          <a:lstStyle>
            <a:lvl1pPr algn="r">
              <a:defRPr sz="1200"/>
            </a:lvl1pPr>
          </a:lstStyle>
          <a:p>
            <a:pPr fontAlgn="base"/>
            <a:fld id="{A6837353-30EB-4A48-80EB-173D804AEFBD}"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221" y="1122363"/>
            <a:ext cx="9145325"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524221" y="3602038"/>
            <a:ext cx="9145325"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0480" y="274638"/>
            <a:ext cx="2743597"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09688" y="274638"/>
            <a:ext cx="8071742"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空白">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05097" y="0"/>
            <a:ext cx="10287536" cy="6858000"/>
          </a:xfrm>
          <a:prstGeom prst="rect">
            <a:avLst/>
          </a:prstGeom>
        </p:spPr>
      </p:pic>
      <p:sp>
        <p:nvSpPr>
          <p:cNvPr id="9" name="矩形 8"/>
          <p:cNvSpPr/>
          <p:nvPr userDrawn="1"/>
        </p:nvSpPr>
        <p:spPr>
          <a:xfrm>
            <a:off x="-1" y="8238"/>
            <a:ext cx="12192634" cy="6857999"/>
          </a:xfrm>
          <a:prstGeom prst="rect">
            <a:avLst/>
          </a:prstGeom>
          <a:solidFill>
            <a:srgbClr val="F9FFFF">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标题 10"/>
          <p:cNvSpPr>
            <a:spLocks noGrp="1"/>
          </p:cNvSpPr>
          <p:nvPr>
            <p:ph type="title"/>
          </p:nvPr>
        </p:nvSpPr>
        <p:spPr>
          <a:xfrm>
            <a:off x="342918" y="393700"/>
            <a:ext cx="9746488" cy="369332"/>
          </a:xfrm>
          <a:prstGeom prst="rect">
            <a:avLst/>
          </a:prstGeom>
          <a:noFill/>
          <a:ln w="9525">
            <a:noFill/>
          </a:ln>
          <a:effectLst>
            <a:outerShdw dist="25400" dir="10800000" algn="r" rotWithShape="0">
              <a:prstClr val="black">
                <a:alpha val="10000"/>
              </a:prstClr>
            </a:outerShdw>
          </a:effectLst>
        </p:spPr>
        <p:txBody>
          <a:bodyPr wrap="square">
            <a:spAutoFit/>
          </a:bodyPr>
          <a:lstStyle>
            <a:lvl1pPr>
              <a:defRPr lang="zh-CN" altLang="en-US" sz="2000" b="1" i="1">
                <a:ln>
                  <a:solidFill>
                    <a:srgbClr val="444444"/>
                  </a:solidFill>
                </a:ln>
                <a:solidFill>
                  <a:srgbClr val="444444"/>
                </a:solidFill>
                <a:latin typeface="微软雅黑" panose="020B0503020204020204" charset="-122"/>
                <a:ea typeface="微软雅黑" panose="020B0503020204020204" charset="-122"/>
                <a:cs typeface="+mn-cs"/>
              </a:defRPr>
            </a:lvl1pPr>
          </a:lstStyle>
          <a:p>
            <a:pPr marL="0" lvl="0">
              <a:buFont typeface="Arial" panose="020B0604020202020204" pitchFamily="34" charset="0"/>
            </a:pPr>
            <a:r>
              <a:rPr lang="zh-CN" altLang="en-US" dirty="0"/>
              <a:t>单击此处编辑母版标题样式</a:t>
            </a:r>
            <a:endParaRPr lang="zh-CN" altLang="en-US" dirty="0"/>
          </a:p>
        </p:txBody>
      </p:sp>
      <p:pic>
        <p:nvPicPr>
          <p:cNvPr id="11" name="图片 10" descr="szhtxlg11"/>
          <p:cNvPicPr>
            <a:picLocks noChangeAspect="1"/>
          </p:cNvPicPr>
          <p:nvPr userDrawn="1"/>
        </p:nvPicPr>
        <p:blipFill>
          <a:blip r:embed="rId3" cstate="print"/>
          <a:stretch>
            <a:fillRect/>
          </a:stretch>
        </p:blipFill>
        <p:spPr>
          <a:xfrm>
            <a:off x="10485666" y="374849"/>
            <a:ext cx="1304761" cy="35770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971" y="1709738"/>
            <a:ext cx="10517123"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1971" y="4589463"/>
            <a:ext cx="10517123"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09688" y="1600200"/>
            <a:ext cx="5377451"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206627" y="1600200"/>
            <a:ext cx="5377451"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910" y="365125"/>
            <a:ext cx="10517123"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1186947" y="1778438"/>
            <a:ext cx="48742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1186947" y="2665379"/>
            <a:ext cx="4874281"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257845" y="1778438"/>
            <a:ext cx="4898285"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257845" y="2665379"/>
            <a:ext cx="4898285"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8" name="页脚占位符 7"/>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4" name="页脚占位符 3"/>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3" name="页脚占位符 2"/>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910" y="457200"/>
            <a:ext cx="3932807"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5183939" y="987425"/>
            <a:ext cx="6173094"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839910" y="2057400"/>
            <a:ext cx="393280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910" y="457200"/>
            <a:ext cx="4165953"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5183939" y="457201"/>
            <a:ext cx="6173094"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839910" y="2057400"/>
            <a:ext cx="4165953"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 1025"/>
          <p:cNvSpPr>
            <a:spLocks noGrp="1"/>
          </p:cNvSpPr>
          <p:nvPr>
            <p:ph type="title"/>
          </p:nvPr>
        </p:nvSpPr>
        <p:spPr>
          <a:xfrm>
            <a:off x="609688" y="274638"/>
            <a:ext cx="10974390" cy="1143000"/>
          </a:xfrm>
          <a:prstGeom prst="rect">
            <a:avLst/>
          </a:prstGeom>
          <a:noFill/>
          <a:ln w="9525">
            <a:noFill/>
          </a:ln>
        </p:spPr>
        <p:txBody>
          <a:bodyPr anchor="ctr" anchorCtr="0"/>
          <a:lstStyle/>
          <a:p>
            <a:pPr lvl="0"/>
            <a:r>
              <a:rPr lang="zh-CN" altLang="en-US"/>
              <a:t>单击此处编辑母版标题样式</a:t>
            </a:r>
            <a:endParaRPr lang="zh-CN" altLang="en-US"/>
          </a:p>
        </p:txBody>
      </p:sp>
      <p:sp>
        <p:nvSpPr>
          <p:cNvPr id="1027" name="文本占位符 1026"/>
          <p:cNvSpPr>
            <a:spLocks noGrp="1"/>
          </p:cNvSpPr>
          <p:nvPr>
            <p:ph type="body"/>
          </p:nvPr>
        </p:nvSpPr>
        <p:spPr>
          <a:xfrm>
            <a:off x="609688" y="1600200"/>
            <a:ext cx="10974390" cy="4525963"/>
          </a:xfrm>
          <a:prstGeom prst="rect">
            <a:avLst/>
          </a:prstGeom>
          <a:noFill/>
          <a:ln w="9525">
            <a:noFill/>
          </a:ln>
        </p:spPr>
        <p:txBody>
          <a:bodyPr anchor="t" anchorCtr="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日期占位符 1027"/>
          <p:cNvSpPr>
            <a:spLocks noGrp="1"/>
          </p:cNvSpPr>
          <p:nvPr>
            <p:ph type="dt" sz="half" idx="2"/>
          </p:nvPr>
        </p:nvSpPr>
        <p:spPr>
          <a:xfrm>
            <a:off x="609688" y="6245225"/>
            <a:ext cx="2845212" cy="476250"/>
          </a:xfrm>
          <a:prstGeom prst="rect">
            <a:avLst/>
          </a:prstGeom>
          <a:noFill/>
          <a:ln w="9525">
            <a:noFill/>
          </a:ln>
        </p:spPr>
        <p:txBody>
          <a:bodyPr/>
          <a:lstStyle>
            <a:lvl1pPr>
              <a:defRPr sz="1400"/>
            </a:lvl1pPr>
          </a:lstStyle>
          <a:p>
            <a:pPr lvl="0" fontAlgn="base"/>
            <a:endParaRPr lang="zh-CN" altLang="en-US" strike="noStrike" noProof="1">
              <a:latin typeface="Arial" panose="020B0604020202020204" pitchFamily="34" charset="0"/>
            </a:endParaRPr>
          </a:p>
        </p:txBody>
      </p:sp>
      <p:sp>
        <p:nvSpPr>
          <p:cNvPr id="1029" name="页脚占位符 1028"/>
          <p:cNvSpPr>
            <a:spLocks noGrp="1"/>
          </p:cNvSpPr>
          <p:nvPr>
            <p:ph type="ftr" sz="quarter" idx="3"/>
          </p:nvPr>
        </p:nvSpPr>
        <p:spPr>
          <a:xfrm>
            <a:off x="4166203" y="6245225"/>
            <a:ext cx="3861359" cy="476250"/>
          </a:xfrm>
          <a:prstGeom prst="rect">
            <a:avLst/>
          </a:prstGeom>
          <a:noFill/>
          <a:ln w="9525">
            <a:noFill/>
          </a:ln>
        </p:spPr>
        <p:txBody>
          <a:bodyPr/>
          <a:lstStyle>
            <a:lvl1pPr algn="ctr">
              <a:defRPr sz="1400"/>
            </a:lvl1pPr>
          </a:lstStyle>
          <a:p>
            <a:pPr lvl="0" fontAlgn="base"/>
            <a:endParaRPr lang="zh-CN" altLang="en-US" strike="noStrike" noProof="1">
              <a:latin typeface="Arial" panose="020B0604020202020204" pitchFamily="34" charset="0"/>
            </a:endParaRPr>
          </a:p>
        </p:txBody>
      </p:sp>
      <p:sp>
        <p:nvSpPr>
          <p:cNvPr id="1030" name="灯片编号占位符 1029"/>
          <p:cNvSpPr>
            <a:spLocks noGrp="1"/>
          </p:cNvSpPr>
          <p:nvPr>
            <p:ph type="sldNum" sz="quarter" idx="4"/>
          </p:nvPr>
        </p:nvSpPr>
        <p:spPr>
          <a:xfrm>
            <a:off x="8738866" y="6245225"/>
            <a:ext cx="2845212" cy="476250"/>
          </a:xfrm>
          <a:prstGeom prst="rect">
            <a:avLst/>
          </a:prstGeom>
          <a:noFill/>
          <a:ln w="9525">
            <a:noFill/>
          </a:ln>
        </p:spPr>
        <p:txBody>
          <a:bodyPr/>
          <a:lstStyle>
            <a:lvl1pPr algn="r">
              <a:defRPr sz="1400"/>
            </a:lvl1p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2.xml"/><Relationship Id="rId6" Type="http://schemas.openxmlformats.org/officeDocument/2006/relationships/tags" Target="../tags/tag2.xml"/><Relationship Id="rId5" Type="http://schemas.openxmlformats.org/officeDocument/2006/relationships/tags" Target="../tags/tag1.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11.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tags" Target="../tags/tag9.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1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13.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14.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29.png"/><Relationship Id="rId7" Type="http://schemas.openxmlformats.org/officeDocument/2006/relationships/image" Target="../media/image28.png"/><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15.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16.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tags" Target="../tags/tag10.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slideLayout" Target="../slideLayouts/slideLayout2.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9" Type="http://schemas.openxmlformats.org/officeDocument/2006/relationships/image" Target="../media/image12.png"/><Relationship Id="rId8" Type="http://schemas.openxmlformats.org/officeDocument/2006/relationships/tags" Target="../tags/tag6.xml"/><Relationship Id="rId7" Type="http://schemas.openxmlformats.org/officeDocument/2006/relationships/image" Target="../media/image11.png"/><Relationship Id="rId6" Type="http://schemas.openxmlformats.org/officeDocument/2006/relationships/tags" Target="../tags/tag5.xml"/><Relationship Id="rId5" Type="http://schemas.openxmlformats.org/officeDocument/2006/relationships/image" Target="../media/image10.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2" Type="http://schemas.openxmlformats.org/officeDocument/2006/relationships/slideLayout" Target="../slideLayouts/slideLayout2.xml"/><Relationship Id="rId11" Type="http://schemas.openxmlformats.org/officeDocument/2006/relationships/image" Target="../media/image13.png"/><Relationship Id="rId10" Type="http://schemas.openxmlformats.org/officeDocument/2006/relationships/tags" Target="../tags/tag7.xml"/><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tags" Target="../tags/tag8.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17.png"/><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20.png"/><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0" y="792480"/>
            <a:ext cx="11907013" cy="150875"/>
          </a:xfrm>
          <a:prstGeom prst="rect">
            <a:avLst/>
          </a:prstGeom>
          <a:blipFill>
            <a:blip r:embed="rId1" cstate="print"/>
            <a:stretch>
              <a:fillRect/>
            </a:stretch>
          </a:blipFill>
        </p:spPr>
        <p:txBody>
          <a:bodyPr wrap="square" lIns="0" tIns="0" rIns="0" bIns="0" rtlCol="0"/>
          <a:lstStyle/>
          <a:p/>
        </p:txBody>
      </p:sp>
      <p:sp>
        <p:nvSpPr>
          <p:cNvPr id="6" name="object 6"/>
          <p:cNvSpPr/>
          <p:nvPr/>
        </p:nvSpPr>
        <p:spPr>
          <a:xfrm>
            <a:off x="162305" y="867917"/>
            <a:ext cx="11553825" cy="0"/>
          </a:xfrm>
          <a:custGeom>
            <a:avLst/>
            <a:gdLst/>
            <a:ahLst/>
            <a:cxnLst/>
            <a:rect l="l" t="t" r="r" b="b"/>
            <a:pathLst>
              <a:path w="11553825">
                <a:moveTo>
                  <a:pt x="0" y="0"/>
                </a:moveTo>
                <a:lnTo>
                  <a:pt x="11553825" y="0"/>
                </a:lnTo>
              </a:path>
            </a:pathLst>
          </a:custGeom>
          <a:ln w="19812">
            <a:solidFill>
              <a:srgbClr val="D9D9D9"/>
            </a:solidFill>
          </a:ln>
        </p:spPr>
        <p:txBody>
          <a:bodyPr wrap="square" lIns="0" tIns="0" rIns="0" bIns="0" rtlCol="0"/>
          <a:lstStyle/>
          <a:p/>
        </p:txBody>
      </p:sp>
      <p:sp>
        <p:nvSpPr>
          <p:cNvPr id="2" name="文本框 1"/>
          <p:cNvSpPr txBox="1"/>
          <p:nvPr/>
        </p:nvSpPr>
        <p:spPr>
          <a:xfrm>
            <a:off x="1113155" y="293370"/>
            <a:ext cx="10625455" cy="521970"/>
          </a:xfrm>
          <a:prstGeom prst="rect">
            <a:avLst/>
          </a:prstGeom>
          <a:noFill/>
        </p:spPr>
        <p:txBody>
          <a:bodyPr wrap="square" rtlCol="0">
            <a:spAutoFit/>
          </a:bodyPr>
          <a:lstStyle/>
          <a:p>
            <a:pPr>
              <a:buClrTx/>
              <a:buSzTx/>
              <a:buFontTx/>
            </a:pP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1.</a:t>
            </a:r>
            <a:r>
              <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网上报销系统</a:t>
            </a: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a:t>
            </a:r>
            <a:r>
              <a:rPr lang="zh-CN" altLang="en-US" sz="2800" b="1" dirty="0" smtClean="0">
                <a:solidFill>
                  <a:srgbClr val="FF0000"/>
                </a:solidFill>
                <a:latin typeface="宋体" panose="02010600030101010101" pitchFamily="2" charset="-122"/>
                <a:cs typeface="宋体" panose="02010600030101010101" pitchFamily="2" charset="-122"/>
              </a:rPr>
              <a:t>线上</a:t>
            </a:r>
            <a:r>
              <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审批流程图</a:t>
            </a:r>
            <a:endParaRPr lang="zh-CN" sz="2800" b="1" dirty="0">
              <a:gradFill>
                <a:gsLst>
                  <a:gs pos="0">
                    <a:srgbClr val="007BD3"/>
                  </a:gs>
                  <a:gs pos="100000">
                    <a:srgbClr val="034373"/>
                  </a:gs>
                </a:gsLst>
                <a:lin scaled="0"/>
              </a:gradFill>
              <a:latin typeface="宋体" panose="02010600030101010101" pitchFamily="2" charset="-122"/>
              <a:cs typeface="宋体" panose="02010600030101010101" pitchFamily="2" charset="-122"/>
            </a:endParaRPr>
          </a:p>
        </p:txBody>
      </p:sp>
      <p:sp>
        <p:nvSpPr>
          <p:cNvPr id="27" name="object 2"/>
          <p:cNvSpPr/>
          <p:nvPr/>
        </p:nvSpPr>
        <p:spPr>
          <a:xfrm>
            <a:off x="11804174" y="152150"/>
            <a:ext cx="387826" cy="691570"/>
          </a:xfrm>
          <a:prstGeom prst="rect">
            <a:avLst/>
          </a:prstGeom>
          <a:blipFill>
            <a:blip r:embed="rId2" cstate="print"/>
            <a:stretch>
              <a:fillRect/>
            </a:stretch>
          </a:blipFill>
        </p:spPr>
        <p:txBody>
          <a:bodyPr wrap="square" lIns="0" tIns="0" rIns="0" bIns="0" rtlCol="0"/>
          <a:lstStyle/>
          <a:p/>
        </p:txBody>
      </p:sp>
      <p:sp>
        <p:nvSpPr>
          <p:cNvPr id="28" name="object 4"/>
          <p:cNvSpPr/>
          <p:nvPr/>
        </p:nvSpPr>
        <p:spPr>
          <a:xfrm>
            <a:off x="9892918" y="316610"/>
            <a:ext cx="1760220" cy="481583"/>
          </a:xfrm>
          <a:prstGeom prst="rect">
            <a:avLst/>
          </a:prstGeom>
          <a:blipFill>
            <a:blip r:embed="rId3" cstate="print"/>
            <a:stretch>
              <a:fillRect/>
            </a:stretch>
          </a:blipFill>
        </p:spPr>
        <p:txBody>
          <a:bodyPr wrap="square" lIns="0" tIns="0" rIns="0" bIns="0" rtlCol="0"/>
          <a:lstStyle/>
          <a:p/>
        </p:txBody>
      </p:sp>
      <p:sp>
        <p:nvSpPr>
          <p:cNvPr id="7" name="object 2"/>
          <p:cNvSpPr/>
          <p:nvPr/>
        </p:nvSpPr>
        <p:spPr>
          <a:xfrm>
            <a:off x="11804383" y="157621"/>
            <a:ext cx="389293" cy="685232"/>
          </a:xfrm>
          <a:custGeom>
            <a:avLst/>
            <a:gdLst/>
            <a:ahLst/>
            <a:cxnLst/>
            <a:rect l="l" t="t" r="r" b="b"/>
            <a:pathLst>
              <a:path w="389254" h="685165">
                <a:moveTo>
                  <a:pt x="388778" y="0"/>
                </a:moveTo>
                <a:lnTo>
                  <a:pt x="22383" y="297626"/>
                </a:lnTo>
                <a:lnTo>
                  <a:pt x="5595" y="318454"/>
                </a:lnTo>
                <a:lnTo>
                  <a:pt x="0" y="342330"/>
                </a:lnTo>
                <a:lnTo>
                  <a:pt x="5595" y="366206"/>
                </a:lnTo>
                <a:lnTo>
                  <a:pt x="22383" y="387034"/>
                </a:lnTo>
                <a:lnTo>
                  <a:pt x="388778" y="684660"/>
                </a:lnTo>
                <a:lnTo>
                  <a:pt x="388778" y="0"/>
                </a:lnTo>
                <a:close/>
              </a:path>
            </a:pathLst>
          </a:custGeom>
          <a:solidFill>
            <a:srgbClr val="3B3C42"/>
          </a:solidFill>
        </p:spPr>
        <p:txBody>
          <a:bodyPr wrap="square" lIns="0" tIns="0" rIns="0" bIns="0" rtlCol="0"/>
          <a:lstStyle/>
          <a:p>
            <a:endParaRPr sz="135"/>
          </a:p>
        </p:txBody>
      </p:sp>
      <p:sp>
        <p:nvSpPr>
          <p:cNvPr id="8" name="object 2"/>
          <p:cNvSpPr/>
          <p:nvPr/>
        </p:nvSpPr>
        <p:spPr>
          <a:xfrm>
            <a:off x="11805971" y="63"/>
            <a:ext cx="387864" cy="691638"/>
          </a:xfrm>
          <a:prstGeom prst="rect">
            <a:avLst/>
          </a:prstGeom>
          <a:blipFill>
            <a:blip r:embed="rId4" cstate="print"/>
            <a:stretch>
              <a:fillRect/>
            </a:stretch>
          </a:blipFill>
        </p:spPr>
        <p:txBody>
          <a:bodyPr wrap="square" lIns="0" tIns="0" rIns="0" bIns="0" rtlCol="0"/>
          <a:lstStyle/>
          <a:p>
            <a:endParaRPr sz="135"/>
          </a:p>
        </p:txBody>
      </p:sp>
      <p:sp>
        <p:nvSpPr>
          <p:cNvPr id="3" name="文本框 2"/>
          <p:cNvSpPr txBox="1"/>
          <p:nvPr/>
        </p:nvSpPr>
        <p:spPr>
          <a:xfrm>
            <a:off x="695325" y="2811780"/>
            <a:ext cx="459740" cy="1190625"/>
          </a:xfrm>
          <a:prstGeom prst="rect">
            <a:avLst/>
          </a:prstGeom>
          <a:noFill/>
          <a:ln w="28575">
            <a:solidFill>
              <a:schemeClr val="tx1"/>
            </a:solidFill>
          </a:ln>
        </p:spPr>
        <p:txBody>
          <a:bodyPr vert="eaVert" wrap="square" rtlCol="0">
            <a:spAutoFit/>
          </a:bodyPr>
          <a:p>
            <a:r>
              <a:rPr lang="en-US" altLang="zh-CN"/>
              <a:t>  </a:t>
            </a:r>
            <a:r>
              <a:rPr lang="zh-CN" altLang="en-US"/>
              <a:t>登陆系统</a:t>
            </a:r>
            <a:endParaRPr lang="zh-CN" altLang="en-US"/>
          </a:p>
        </p:txBody>
      </p:sp>
      <p:cxnSp>
        <p:nvCxnSpPr>
          <p:cNvPr id="4" name="直接箭头连接符 3"/>
          <p:cNvCxnSpPr/>
          <p:nvPr/>
        </p:nvCxnSpPr>
        <p:spPr>
          <a:xfrm>
            <a:off x="1155065" y="3335655"/>
            <a:ext cx="404495" cy="20955"/>
          </a:xfrm>
          <a:prstGeom prst="straightConnector1">
            <a:avLst/>
          </a:prstGeom>
          <a:ln>
            <a:tailEnd type="arrow" w="med" len="med"/>
          </a:ln>
        </p:spPr>
        <p:style>
          <a:lnRef idx="3">
            <a:schemeClr val="accent4"/>
          </a:lnRef>
          <a:fillRef idx="0">
            <a:schemeClr val="accent4"/>
          </a:fillRef>
          <a:effectRef idx="2">
            <a:schemeClr val="accent4"/>
          </a:effectRef>
          <a:fontRef idx="minor">
            <a:schemeClr val="tx1"/>
          </a:fontRef>
        </p:style>
      </p:cxnSp>
      <p:sp>
        <p:nvSpPr>
          <p:cNvPr id="1073743880" name="菱形 24"/>
          <p:cNvSpPr/>
          <p:nvPr/>
        </p:nvSpPr>
        <p:spPr>
          <a:xfrm>
            <a:off x="2273935" y="2640965"/>
            <a:ext cx="2141855" cy="1432560"/>
          </a:xfrm>
          <a:prstGeom prst="diamond">
            <a:avLst/>
          </a:prstGeom>
          <a:solidFill>
            <a:srgbClr val="FFFFFF"/>
          </a:solidFill>
          <a:ln w="38100" cap="flat" cmpd="sng">
            <a:solidFill>
              <a:schemeClr val="tx1"/>
            </a:solidFill>
            <a:prstDash val="solid"/>
            <a:miter/>
            <a:headEnd type="none" w="med" len="med"/>
            <a:tailEnd type="none" w="med" len="med"/>
          </a:ln>
        </p:spPr>
        <p:txBody>
          <a:bodyPr/>
          <a:p>
            <a:endParaRPr lang="zh-CN" altLang="en-US"/>
          </a:p>
          <a:p>
            <a:endParaRPr lang="zh-CN" altLang="en-US"/>
          </a:p>
        </p:txBody>
      </p:sp>
      <p:sp>
        <p:nvSpPr>
          <p:cNvPr id="1073743885" name="文本框 35"/>
          <p:cNvSpPr txBox="1"/>
          <p:nvPr/>
        </p:nvSpPr>
        <p:spPr>
          <a:xfrm>
            <a:off x="2578100" y="3140710"/>
            <a:ext cx="1553845" cy="284480"/>
          </a:xfrm>
          <a:prstGeom prst="rect">
            <a:avLst/>
          </a:prstGeom>
          <a:solidFill>
            <a:srgbClr val="FFFFFF"/>
          </a:solidFill>
          <a:ln w="9525">
            <a:noFill/>
          </a:ln>
        </p:spPr>
        <p:txBody>
          <a:bodyPr lIns="88884" tIns="50796" rIns="88884" bIns="50796"/>
          <a:p>
            <a:r>
              <a:rPr lang="zh-CN" altLang="en-US"/>
              <a:t>选择报销类别</a:t>
            </a:r>
            <a:endParaRPr lang="zh-CN" altLang="en-US"/>
          </a:p>
          <a:p>
            <a:endParaRPr lang="zh-CN" altLang="en-US"/>
          </a:p>
        </p:txBody>
      </p:sp>
      <p:cxnSp>
        <p:nvCxnSpPr>
          <p:cNvPr id="9" name="肘形连接符 8"/>
          <p:cNvCxnSpPr/>
          <p:nvPr/>
        </p:nvCxnSpPr>
        <p:spPr>
          <a:xfrm rot="16200000">
            <a:off x="3488055" y="1341120"/>
            <a:ext cx="1200785" cy="1487170"/>
          </a:xfrm>
          <a:prstGeom prst="bentConnector2">
            <a:avLst/>
          </a:prstGeom>
          <a:ln>
            <a:tailEnd type="arrow" w="med" len="med"/>
          </a:ln>
        </p:spPr>
        <p:style>
          <a:lnRef idx="3">
            <a:schemeClr val="accent4"/>
          </a:lnRef>
          <a:fillRef idx="0">
            <a:schemeClr val="accent4"/>
          </a:fillRef>
          <a:effectRef idx="2">
            <a:schemeClr val="accent4"/>
          </a:effectRef>
          <a:fontRef idx="minor">
            <a:schemeClr val="tx1"/>
          </a:fontRef>
        </p:style>
      </p:cxnSp>
      <p:cxnSp>
        <p:nvCxnSpPr>
          <p:cNvPr id="10" name="直接箭头连接符 9"/>
          <p:cNvCxnSpPr/>
          <p:nvPr/>
        </p:nvCxnSpPr>
        <p:spPr>
          <a:xfrm>
            <a:off x="4415790" y="3338830"/>
            <a:ext cx="310515" cy="17780"/>
          </a:xfrm>
          <a:prstGeom prst="straightConnector1">
            <a:avLst/>
          </a:prstGeom>
          <a:ln>
            <a:tailEnd type="arrow" w="med" len="med"/>
          </a:ln>
        </p:spPr>
        <p:style>
          <a:lnRef idx="3">
            <a:schemeClr val="accent4"/>
          </a:lnRef>
          <a:fillRef idx="0">
            <a:schemeClr val="accent4"/>
          </a:fillRef>
          <a:effectRef idx="2">
            <a:schemeClr val="accent4"/>
          </a:effectRef>
          <a:fontRef idx="minor">
            <a:schemeClr val="tx1"/>
          </a:fontRef>
        </p:style>
      </p:cxnSp>
      <p:cxnSp>
        <p:nvCxnSpPr>
          <p:cNvPr id="11" name="肘形连接符 10"/>
          <p:cNvCxnSpPr/>
          <p:nvPr/>
        </p:nvCxnSpPr>
        <p:spPr>
          <a:xfrm rot="5400000" flipV="1">
            <a:off x="3470275" y="3867150"/>
            <a:ext cx="1164590" cy="1414780"/>
          </a:xfrm>
          <a:prstGeom prst="bentConnector2">
            <a:avLst/>
          </a:prstGeom>
          <a:ln>
            <a:tailEnd type="arrow" w="med" len="med"/>
          </a:ln>
        </p:spPr>
        <p:style>
          <a:lnRef idx="3">
            <a:schemeClr val="accent4"/>
          </a:lnRef>
          <a:fillRef idx="0">
            <a:schemeClr val="accent4"/>
          </a:fillRef>
          <a:effectRef idx="2">
            <a:schemeClr val="accent4"/>
          </a:effectRef>
          <a:fontRef idx="minor">
            <a:schemeClr val="tx1"/>
          </a:fontRef>
        </p:style>
      </p:cxnSp>
      <p:sp>
        <p:nvSpPr>
          <p:cNvPr id="14" name="文本框 13"/>
          <p:cNvSpPr txBox="1"/>
          <p:nvPr/>
        </p:nvSpPr>
        <p:spPr>
          <a:xfrm>
            <a:off x="4780280" y="934720"/>
            <a:ext cx="416560" cy="1198880"/>
          </a:xfrm>
          <a:prstGeom prst="rect">
            <a:avLst/>
          </a:prstGeom>
          <a:noFill/>
          <a:ln>
            <a:solidFill>
              <a:schemeClr val="tx1"/>
            </a:solidFill>
          </a:ln>
        </p:spPr>
        <p:txBody>
          <a:bodyPr wrap="square" rtlCol="0">
            <a:spAutoFit/>
          </a:bodyPr>
          <a:p>
            <a:pPr algn="ctr"/>
            <a:r>
              <a:rPr lang="zh-CN" altLang="en-US"/>
              <a:t>日常报销</a:t>
            </a:r>
            <a:endParaRPr lang="zh-CN" altLang="en-US"/>
          </a:p>
        </p:txBody>
      </p:sp>
      <p:sp>
        <p:nvSpPr>
          <p:cNvPr id="15" name="文本框 14"/>
          <p:cNvSpPr txBox="1"/>
          <p:nvPr/>
        </p:nvSpPr>
        <p:spPr>
          <a:xfrm>
            <a:off x="4763770" y="2712085"/>
            <a:ext cx="423545" cy="1476375"/>
          </a:xfrm>
          <a:prstGeom prst="rect">
            <a:avLst/>
          </a:prstGeom>
          <a:noFill/>
          <a:ln>
            <a:solidFill>
              <a:schemeClr val="tx1"/>
            </a:solidFill>
          </a:ln>
        </p:spPr>
        <p:txBody>
          <a:bodyPr wrap="square" rtlCol="0">
            <a:spAutoFit/>
          </a:bodyPr>
          <a:p>
            <a:pPr algn="ctr"/>
            <a:r>
              <a:rPr lang="zh-CN" altLang="en-US"/>
              <a:t>差旅费报销</a:t>
            </a:r>
            <a:endParaRPr lang="zh-CN" altLang="en-US"/>
          </a:p>
        </p:txBody>
      </p:sp>
      <p:sp>
        <p:nvSpPr>
          <p:cNvPr id="16" name="文本框 15"/>
          <p:cNvSpPr txBox="1"/>
          <p:nvPr/>
        </p:nvSpPr>
        <p:spPr>
          <a:xfrm>
            <a:off x="4747260" y="4561205"/>
            <a:ext cx="440690" cy="1198880"/>
          </a:xfrm>
          <a:prstGeom prst="rect">
            <a:avLst/>
          </a:prstGeom>
          <a:noFill/>
          <a:ln>
            <a:solidFill>
              <a:schemeClr val="tx1"/>
            </a:solidFill>
          </a:ln>
        </p:spPr>
        <p:txBody>
          <a:bodyPr wrap="square" rtlCol="0">
            <a:spAutoFit/>
          </a:bodyPr>
          <a:p>
            <a:pPr algn="ctr"/>
            <a:r>
              <a:rPr lang="zh-CN" altLang="en-US"/>
              <a:t>借款业务</a:t>
            </a:r>
            <a:endParaRPr lang="zh-CN" altLang="en-US"/>
          </a:p>
        </p:txBody>
      </p:sp>
      <p:cxnSp>
        <p:nvCxnSpPr>
          <p:cNvPr id="17" name="肘形连接符 16"/>
          <p:cNvCxnSpPr>
            <a:endCxn id="18" idx="0"/>
          </p:cNvCxnSpPr>
          <p:nvPr/>
        </p:nvCxnSpPr>
        <p:spPr>
          <a:xfrm>
            <a:off x="5231765" y="1556385"/>
            <a:ext cx="1360170" cy="1216025"/>
          </a:xfrm>
          <a:prstGeom prst="bentConnector2">
            <a:avLst/>
          </a:prstGeom>
          <a:ln>
            <a:tailEnd type="arrow" w="med" len="med"/>
          </a:ln>
        </p:spPr>
        <p:style>
          <a:lnRef idx="3">
            <a:schemeClr val="accent4"/>
          </a:lnRef>
          <a:fillRef idx="0">
            <a:schemeClr val="accent4"/>
          </a:fillRef>
          <a:effectRef idx="2">
            <a:schemeClr val="accent4"/>
          </a:effectRef>
          <a:fontRef idx="minor">
            <a:schemeClr val="tx1"/>
          </a:fontRef>
        </p:style>
      </p:cxnSp>
      <p:sp>
        <p:nvSpPr>
          <p:cNvPr id="18" name="菱形 24"/>
          <p:cNvSpPr/>
          <p:nvPr/>
        </p:nvSpPr>
        <p:spPr>
          <a:xfrm>
            <a:off x="5701665" y="2772410"/>
            <a:ext cx="1779905" cy="1379855"/>
          </a:xfrm>
          <a:prstGeom prst="diamond">
            <a:avLst/>
          </a:prstGeom>
          <a:solidFill>
            <a:srgbClr val="FFFFFF"/>
          </a:solidFill>
          <a:ln w="38100" cap="flat" cmpd="sng">
            <a:solidFill>
              <a:schemeClr val="tx1"/>
            </a:solidFill>
            <a:prstDash val="solid"/>
            <a:miter/>
            <a:headEnd type="none" w="med" len="med"/>
            <a:tailEnd type="none" w="med" len="med"/>
          </a:ln>
        </p:spPr>
        <p:txBody>
          <a:bodyPr/>
          <a:p>
            <a:endParaRPr lang="zh-CN" altLang="en-US"/>
          </a:p>
          <a:p>
            <a:endParaRPr lang="zh-CN" altLang="en-US"/>
          </a:p>
        </p:txBody>
      </p:sp>
      <p:cxnSp>
        <p:nvCxnSpPr>
          <p:cNvPr id="19" name="直接箭头连接符 18"/>
          <p:cNvCxnSpPr/>
          <p:nvPr/>
        </p:nvCxnSpPr>
        <p:spPr>
          <a:xfrm>
            <a:off x="5193665" y="3420110"/>
            <a:ext cx="478155" cy="17780"/>
          </a:xfrm>
          <a:prstGeom prst="straightConnector1">
            <a:avLst/>
          </a:prstGeom>
          <a:ln>
            <a:tailEnd type="arrow" w="med" len="med"/>
          </a:ln>
        </p:spPr>
        <p:style>
          <a:lnRef idx="3">
            <a:schemeClr val="accent4"/>
          </a:lnRef>
          <a:fillRef idx="0">
            <a:schemeClr val="accent4"/>
          </a:fillRef>
          <a:effectRef idx="2">
            <a:schemeClr val="accent4"/>
          </a:effectRef>
          <a:fontRef idx="minor">
            <a:schemeClr val="tx1"/>
          </a:fontRef>
        </p:style>
      </p:cxnSp>
      <p:cxnSp>
        <p:nvCxnSpPr>
          <p:cNvPr id="20" name="肘形连接符 19"/>
          <p:cNvCxnSpPr>
            <a:endCxn id="18" idx="2"/>
          </p:cNvCxnSpPr>
          <p:nvPr/>
        </p:nvCxnSpPr>
        <p:spPr>
          <a:xfrm flipV="1">
            <a:off x="5231765" y="4152265"/>
            <a:ext cx="1360170" cy="1076960"/>
          </a:xfrm>
          <a:prstGeom prst="bentConnector2">
            <a:avLst/>
          </a:prstGeom>
          <a:ln>
            <a:tailEnd type="arrow" w="med" len="med"/>
          </a:ln>
        </p:spPr>
        <p:style>
          <a:lnRef idx="3">
            <a:schemeClr val="accent4"/>
          </a:lnRef>
          <a:fillRef idx="0">
            <a:schemeClr val="accent4"/>
          </a:fillRef>
          <a:effectRef idx="2">
            <a:schemeClr val="accent4"/>
          </a:effectRef>
          <a:fontRef idx="minor">
            <a:schemeClr val="tx1"/>
          </a:fontRef>
        </p:style>
      </p:cxnSp>
      <p:sp>
        <p:nvSpPr>
          <p:cNvPr id="21" name="文本框 20"/>
          <p:cNvSpPr txBox="1"/>
          <p:nvPr/>
        </p:nvSpPr>
        <p:spPr>
          <a:xfrm>
            <a:off x="5809615" y="3277235"/>
            <a:ext cx="1554480" cy="368300"/>
          </a:xfrm>
          <a:prstGeom prst="rect">
            <a:avLst/>
          </a:prstGeom>
          <a:noFill/>
        </p:spPr>
        <p:txBody>
          <a:bodyPr wrap="none" rtlCol="0">
            <a:spAutoFit/>
          </a:bodyPr>
          <a:p>
            <a:r>
              <a:rPr lang="zh-CN" altLang="en-US"/>
              <a:t>选择支付方式</a:t>
            </a:r>
            <a:endParaRPr lang="zh-CN" altLang="en-US"/>
          </a:p>
        </p:txBody>
      </p:sp>
      <p:cxnSp>
        <p:nvCxnSpPr>
          <p:cNvPr id="26" name="肘形连接符 25"/>
          <p:cNvCxnSpPr>
            <a:endCxn id="31" idx="1"/>
          </p:cNvCxnSpPr>
          <p:nvPr/>
        </p:nvCxnSpPr>
        <p:spPr>
          <a:xfrm rot="16200000">
            <a:off x="7061835" y="2520315"/>
            <a:ext cx="986155" cy="544830"/>
          </a:xfrm>
          <a:prstGeom prst="bentConnector2">
            <a:avLst/>
          </a:prstGeom>
          <a:ln>
            <a:tailEnd type="arrow" w="med" len="med"/>
          </a:ln>
        </p:spPr>
        <p:style>
          <a:lnRef idx="3">
            <a:schemeClr val="accent4"/>
          </a:lnRef>
          <a:fillRef idx="0">
            <a:schemeClr val="accent4"/>
          </a:fillRef>
          <a:effectRef idx="2">
            <a:schemeClr val="accent4"/>
          </a:effectRef>
          <a:fontRef idx="minor">
            <a:schemeClr val="tx1"/>
          </a:fontRef>
        </p:style>
      </p:cxnSp>
      <p:cxnSp>
        <p:nvCxnSpPr>
          <p:cNvPr id="29" name="肘形连接符 28"/>
          <p:cNvCxnSpPr/>
          <p:nvPr/>
        </p:nvCxnSpPr>
        <p:spPr>
          <a:xfrm rot="5400000" flipV="1">
            <a:off x="6976110" y="3949700"/>
            <a:ext cx="1151890" cy="541655"/>
          </a:xfrm>
          <a:prstGeom prst="bentConnector3">
            <a:avLst>
              <a:gd name="adj1" fmla="val 100137"/>
            </a:avLst>
          </a:prstGeom>
          <a:ln>
            <a:tailEnd type="arrow" w="med" len="med"/>
          </a:ln>
        </p:spPr>
        <p:style>
          <a:lnRef idx="3">
            <a:schemeClr val="accent4"/>
          </a:lnRef>
          <a:fillRef idx="0">
            <a:schemeClr val="accent4"/>
          </a:fillRef>
          <a:effectRef idx="2">
            <a:schemeClr val="accent4"/>
          </a:effectRef>
          <a:fontRef idx="minor">
            <a:schemeClr val="tx1"/>
          </a:fontRef>
        </p:style>
      </p:cxnSp>
      <p:sp>
        <p:nvSpPr>
          <p:cNvPr id="31" name="文本框 30"/>
          <p:cNvSpPr txBox="1"/>
          <p:nvPr/>
        </p:nvSpPr>
        <p:spPr>
          <a:xfrm>
            <a:off x="7827645" y="1700530"/>
            <a:ext cx="416560" cy="1198880"/>
          </a:xfrm>
          <a:prstGeom prst="rect">
            <a:avLst/>
          </a:prstGeom>
          <a:noFill/>
          <a:ln>
            <a:solidFill>
              <a:schemeClr val="tx1"/>
            </a:solidFill>
          </a:ln>
        </p:spPr>
        <p:txBody>
          <a:bodyPr wrap="square" rtlCol="0">
            <a:spAutoFit/>
          </a:bodyPr>
          <a:p>
            <a:pPr algn="ctr"/>
            <a:r>
              <a:rPr lang="zh-CN" altLang="en-US"/>
              <a:t>对公支付</a:t>
            </a:r>
            <a:endParaRPr lang="zh-CN" altLang="en-US"/>
          </a:p>
        </p:txBody>
      </p:sp>
      <p:sp>
        <p:nvSpPr>
          <p:cNvPr id="32" name="文本框 31"/>
          <p:cNvSpPr txBox="1"/>
          <p:nvPr/>
        </p:nvSpPr>
        <p:spPr>
          <a:xfrm>
            <a:off x="7827645" y="3133090"/>
            <a:ext cx="423545" cy="922020"/>
          </a:xfrm>
          <a:prstGeom prst="rect">
            <a:avLst/>
          </a:prstGeom>
          <a:noFill/>
          <a:ln>
            <a:solidFill>
              <a:schemeClr val="tx1"/>
            </a:solidFill>
          </a:ln>
        </p:spPr>
        <p:txBody>
          <a:bodyPr wrap="square" rtlCol="0">
            <a:spAutoFit/>
          </a:bodyPr>
          <a:p>
            <a:pPr algn="ctr"/>
            <a:r>
              <a:rPr lang="zh-CN" altLang="en-US"/>
              <a:t>冲借款</a:t>
            </a:r>
            <a:endParaRPr lang="zh-CN" altLang="en-US"/>
          </a:p>
        </p:txBody>
      </p:sp>
      <p:sp>
        <p:nvSpPr>
          <p:cNvPr id="33" name="文本框 32"/>
          <p:cNvSpPr txBox="1"/>
          <p:nvPr/>
        </p:nvSpPr>
        <p:spPr>
          <a:xfrm>
            <a:off x="7832725" y="4293235"/>
            <a:ext cx="411480" cy="1198880"/>
          </a:xfrm>
          <a:prstGeom prst="rect">
            <a:avLst/>
          </a:prstGeom>
          <a:noFill/>
          <a:ln>
            <a:solidFill>
              <a:schemeClr val="tx1"/>
            </a:solidFill>
          </a:ln>
        </p:spPr>
        <p:txBody>
          <a:bodyPr wrap="square" rtlCol="0">
            <a:spAutoFit/>
          </a:bodyPr>
          <a:p>
            <a:pPr algn="ctr"/>
            <a:r>
              <a:rPr lang="zh-CN" altLang="en-US"/>
              <a:t>对私支付</a:t>
            </a:r>
            <a:endParaRPr lang="zh-CN" altLang="en-US"/>
          </a:p>
        </p:txBody>
      </p:sp>
      <p:cxnSp>
        <p:nvCxnSpPr>
          <p:cNvPr id="35" name="直接箭头连接符 34"/>
          <p:cNvCxnSpPr/>
          <p:nvPr/>
        </p:nvCxnSpPr>
        <p:spPr>
          <a:xfrm>
            <a:off x="7556500" y="3465830"/>
            <a:ext cx="288000" cy="17780"/>
          </a:xfrm>
          <a:prstGeom prst="straightConnector1">
            <a:avLst/>
          </a:prstGeom>
          <a:ln>
            <a:tailEnd type="arrow" w="med" len="med"/>
          </a:ln>
        </p:spPr>
        <p:style>
          <a:lnRef idx="3">
            <a:schemeClr val="accent4"/>
          </a:lnRef>
          <a:fillRef idx="0">
            <a:schemeClr val="accent4"/>
          </a:fillRef>
          <a:effectRef idx="2">
            <a:schemeClr val="accent4"/>
          </a:effectRef>
          <a:fontRef idx="minor">
            <a:schemeClr val="tx1"/>
          </a:fontRef>
        </p:style>
      </p:cxnSp>
      <p:sp>
        <p:nvSpPr>
          <p:cNvPr id="36" name="右大括号 35"/>
          <p:cNvSpPr/>
          <p:nvPr/>
        </p:nvSpPr>
        <p:spPr>
          <a:xfrm>
            <a:off x="8255000" y="2276475"/>
            <a:ext cx="792480" cy="2520950"/>
          </a:xfrm>
          <a:prstGeom prst="rightBrace">
            <a:avLst>
              <a:gd name="adj1" fmla="val 8333"/>
              <a:gd name="adj2" fmla="val 48790"/>
            </a:avLst>
          </a:prstGeom>
        </p:spPr>
        <p:style>
          <a:lnRef idx="3">
            <a:schemeClr val="accent4"/>
          </a:lnRef>
          <a:fillRef idx="0">
            <a:schemeClr val="accent4"/>
          </a:fillRef>
          <a:effectRef idx="2">
            <a:schemeClr val="accent4"/>
          </a:effectRef>
          <a:fontRef idx="minor">
            <a:schemeClr val="tx1"/>
          </a:fontRef>
        </p:style>
        <p:txBody>
          <a:bodyPr rtlCol="0" anchor="ctr"/>
          <a:p>
            <a:pPr algn="ctr"/>
            <a:endParaRPr lang="zh-CN" altLang="en-US"/>
          </a:p>
        </p:txBody>
      </p:sp>
      <p:sp>
        <p:nvSpPr>
          <p:cNvPr id="37" name="文本框 36"/>
          <p:cNvSpPr txBox="1"/>
          <p:nvPr/>
        </p:nvSpPr>
        <p:spPr>
          <a:xfrm>
            <a:off x="9148445" y="2955290"/>
            <a:ext cx="423545" cy="1198880"/>
          </a:xfrm>
          <a:prstGeom prst="rect">
            <a:avLst/>
          </a:prstGeom>
          <a:noFill/>
          <a:ln>
            <a:solidFill>
              <a:schemeClr val="tx1"/>
            </a:solidFill>
          </a:ln>
        </p:spPr>
        <p:txBody>
          <a:bodyPr wrap="square" rtlCol="0">
            <a:spAutoFit/>
          </a:bodyPr>
          <a:p>
            <a:pPr algn="ctr"/>
            <a:r>
              <a:rPr lang="zh-CN" altLang="en-US"/>
              <a:t>审批签章</a:t>
            </a:r>
            <a:endParaRPr lang="zh-CN" altLang="en-US"/>
          </a:p>
        </p:txBody>
      </p:sp>
      <p:cxnSp>
        <p:nvCxnSpPr>
          <p:cNvPr id="38" name="直接箭头连接符 37"/>
          <p:cNvCxnSpPr/>
          <p:nvPr/>
        </p:nvCxnSpPr>
        <p:spPr>
          <a:xfrm>
            <a:off x="9565640" y="3465830"/>
            <a:ext cx="310515" cy="17780"/>
          </a:xfrm>
          <a:prstGeom prst="straightConnector1">
            <a:avLst/>
          </a:prstGeom>
          <a:ln>
            <a:tailEnd type="arrow" w="med" len="med"/>
          </a:ln>
        </p:spPr>
        <p:style>
          <a:lnRef idx="3">
            <a:schemeClr val="accent4"/>
          </a:lnRef>
          <a:fillRef idx="0">
            <a:schemeClr val="accent4"/>
          </a:fillRef>
          <a:effectRef idx="2">
            <a:schemeClr val="accent4"/>
          </a:effectRef>
          <a:fontRef idx="minor">
            <a:schemeClr val="tx1"/>
          </a:fontRef>
        </p:style>
      </p:cxnSp>
      <p:sp>
        <p:nvSpPr>
          <p:cNvPr id="39" name="文本框 38"/>
          <p:cNvSpPr txBox="1"/>
          <p:nvPr/>
        </p:nvSpPr>
        <p:spPr>
          <a:xfrm>
            <a:off x="9876155" y="2846070"/>
            <a:ext cx="423545" cy="1476375"/>
          </a:xfrm>
          <a:prstGeom prst="rect">
            <a:avLst/>
          </a:prstGeom>
          <a:noFill/>
          <a:ln>
            <a:solidFill>
              <a:schemeClr val="tx1"/>
            </a:solidFill>
          </a:ln>
        </p:spPr>
        <p:txBody>
          <a:bodyPr wrap="square" rtlCol="0">
            <a:spAutoFit/>
          </a:bodyPr>
          <a:p>
            <a:pPr algn="ctr"/>
            <a:r>
              <a:rPr lang="zh-CN" altLang="en-US"/>
              <a:t>打印报销单</a:t>
            </a:r>
            <a:endParaRPr lang="zh-CN" altLang="en-US"/>
          </a:p>
        </p:txBody>
      </p:sp>
      <p:cxnSp>
        <p:nvCxnSpPr>
          <p:cNvPr id="40" name="直接箭头连接符 39"/>
          <p:cNvCxnSpPr/>
          <p:nvPr/>
        </p:nvCxnSpPr>
        <p:spPr>
          <a:xfrm>
            <a:off x="10266680" y="3521075"/>
            <a:ext cx="310515" cy="17780"/>
          </a:xfrm>
          <a:prstGeom prst="straightConnector1">
            <a:avLst/>
          </a:prstGeom>
          <a:ln>
            <a:tailEnd type="arrow" w="med" len="med"/>
          </a:ln>
        </p:spPr>
        <p:style>
          <a:lnRef idx="3">
            <a:schemeClr val="accent4"/>
          </a:lnRef>
          <a:fillRef idx="0">
            <a:schemeClr val="accent4"/>
          </a:fillRef>
          <a:effectRef idx="2">
            <a:schemeClr val="accent4"/>
          </a:effectRef>
          <a:fontRef idx="minor">
            <a:schemeClr val="tx1"/>
          </a:fontRef>
        </p:style>
      </p:cxnSp>
      <p:sp>
        <p:nvSpPr>
          <p:cNvPr id="41" name="文本框 40"/>
          <p:cNvSpPr txBox="1"/>
          <p:nvPr/>
        </p:nvSpPr>
        <p:spPr>
          <a:xfrm>
            <a:off x="10565765" y="2989580"/>
            <a:ext cx="423545" cy="1198880"/>
          </a:xfrm>
          <a:prstGeom prst="rect">
            <a:avLst/>
          </a:prstGeom>
          <a:noFill/>
          <a:ln>
            <a:solidFill>
              <a:schemeClr val="tx1"/>
            </a:solidFill>
          </a:ln>
        </p:spPr>
        <p:txBody>
          <a:bodyPr wrap="square" rtlCol="0">
            <a:spAutoFit/>
          </a:bodyPr>
          <a:p>
            <a:pPr algn="ctr"/>
            <a:r>
              <a:rPr lang="zh-CN" altLang="en-US"/>
              <a:t>单据投递</a:t>
            </a:r>
            <a:endParaRPr lang="zh-CN" altLang="en-US"/>
          </a:p>
        </p:txBody>
      </p:sp>
      <p:sp>
        <p:nvSpPr>
          <p:cNvPr id="12" name="文本框 11"/>
          <p:cNvSpPr txBox="1"/>
          <p:nvPr>
            <p:custDataLst>
              <p:tags r:id="rId5"/>
            </p:custDataLst>
          </p:nvPr>
        </p:nvSpPr>
        <p:spPr>
          <a:xfrm>
            <a:off x="1539875" y="2580005"/>
            <a:ext cx="459740" cy="1682750"/>
          </a:xfrm>
          <a:prstGeom prst="rect">
            <a:avLst/>
          </a:prstGeom>
          <a:noFill/>
          <a:ln w="28575">
            <a:solidFill>
              <a:schemeClr val="tx1"/>
            </a:solidFill>
          </a:ln>
        </p:spPr>
        <p:txBody>
          <a:bodyPr vert="eaVert" wrap="square" rtlCol="0">
            <a:spAutoFit/>
          </a:bodyPr>
          <a:p>
            <a:r>
              <a:rPr lang="en-US" altLang="zh-CN"/>
              <a:t>  </a:t>
            </a:r>
            <a:r>
              <a:rPr lang="zh-CN" altLang="en-US"/>
              <a:t>选择报销项目</a:t>
            </a:r>
            <a:endParaRPr lang="zh-CN" altLang="en-US"/>
          </a:p>
        </p:txBody>
      </p:sp>
      <p:cxnSp>
        <p:nvCxnSpPr>
          <p:cNvPr id="13" name="直接箭头连接符 12"/>
          <p:cNvCxnSpPr/>
          <p:nvPr>
            <p:custDataLst>
              <p:tags r:id="rId6"/>
            </p:custDataLst>
          </p:nvPr>
        </p:nvCxnSpPr>
        <p:spPr>
          <a:xfrm>
            <a:off x="1991360" y="3356610"/>
            <a:ext cx="332740" cy="3175"/>
          </a:xfrm>
          <a:prstGeom prst="straightConnector1">
            <a:avLst/>
          </a:prstGeom>
          <a:ln>
            <a:tailEnd type="arrow" w="med" len="med"/>
          </a:ln>
        </p:spPr>
        <p:style>
          <a:lnRef idx="3">
            <a:schemeClr val="accent4"/>
          </a:lnRef>
          <a:fillRef idx="0">
            <a:schemeClr val="accent4"/>
          </a:fillRef>
          <a:effectRef idx="2">
            <a:schemeClr val="accent4"/>
          </a:effectRef>
          <a:fontRef idx="minor">
            <a:schemeClr val="tx1"/>
          </a:fontRef>
        </p:style>
      </p:cxn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0" y="792480"/>
            <a:ext cx="11907013" cy="150875"/>
          </a:xfrm>
          <a:prstGeom prst="rect">
            <a:avLst/>
          </a:prstGeom>
          <a:blipFill>
            <a:blip r:embed="rId1" cstate="print"/>
            <a:stretch>
              <a:fillRect/>
            </a:stretch>
          </a:blipFill>
        </p:spPr>
        <p:txBody>
          <a:bodyPr wrap="square" lIns="0" tIns="0" rIns="0" bIns="0" rtlCol="0"/>
          <a:lstStyle/>
          <a:p/>
        </p:txBody>
      </p:sp>
      <p:sp>
        <p:nvSpPr>
          <p:cNvPr id="6" name="object 6"/>
          <p:cNvSpPr/>
          <p:nvPr/>
        </p:nvSpPr>
        <p:spPr>
          <a:xfrm>
            <a:off x="162305" y="867917"/>
            <a:ext cx="11553825" cy="0"/>
          </a:xfrm>
          <a:custGeom>
            <a:avLst/>
            <a:gdLst/>
            <a:ahLst/>
            <a:cxnLst/>
            <a:rect l="l" t="t" r="r" b="b"/>
            <a:pathLst>
              <a:path w="11553825">
                <a:moveTo>
                  <a:pt x="0" y="0"/>
                </a:moveTo>
                <a:lnTo>
                  <a:pt x="11553825" y="0"/>
                </a:lnTo>
              </a:path>
            </a:pathLst>
          </a:custGeom>
          <a:ln w="19812">
            <a:solidFill>
              <a:srgbClr val="D9D9D9"/>
            </a:solidFill>
          </a:ln>
        </p:spPr>
        <p:txBody>
          <a:bodyPr wrap="square" lIns="0" tIns="0" rIns="0" bIns="0" rtlCol="0"/>
          <a:lstStyle/>
          <a:p/>
        </p:txBody>
      </p:sp>
      <p:sp>
        <p:nvSpPr>
          <p:cNvPr id="2" name="文本框 1"/>
          <p:cNvSpPr txBox="1"/>
          <p:nvPr/>
        </p:nvSpPr>
        <p:spPr>
          <a:xfrm>
            <a:off x="983615" y="1384301"/>
            <a:ext cx="10259695" cy="645160"/>
          </a:xfrm>
          <a:prstGeom prst="rect">
            <a:avLst/>
          </a:prstGeom>
          <a:noFill/>
          <a:ln w="9525">
            <a:noFill/>
          </a:ln>
        </p:spPr>
        <p:txBody>
          <a:bodyPr wrap="square">
            <a:spAutoFit/>
          </a:bodyPr>
          <a:lstStyle/>
          <a:p>
            <a:r>
              <a:rPr lang="zh-CN" altLang="en-US" dirty="0">
                <a:sym typeface="+mn-ea"/>
              </a:rPr>
              <a:t>（</a:t>
            </a:r>
            <a:r>
              <a:rPr lang="en-US" altLang="zh-CN" dirty="0">
                <a:sym typeface="+mn-ea"/>
              </a:rPr>
              <a:t>3</a:t>
            </a:r>
            <a:r>
              <a:rPr lang="zh-CN" altLang="en-US" dirty="0">
                <a:sym typeface="+mn-ea"/>
              </a:rPr>
              <a:t>）</a:t>
            </a:r>
            <a:r>
              <a:rPr lang="zh-CN" dirty="0">
                <a:solidFill>
                  <a:srgbClr val="FF0000"/>
                </a:solidFill>
                <a:sym typeface="+mn-ea"/>
              </a:rPr>
              <a:t>对私支付：</a:t>
            </a:r>
            <a:r>
              <a:rPr lang="zh-CN" dirty="0">
                <a:solidFill>
                  <a:schemeClr val="tx1"/>
                </a:solidFill>
                <a:sym typeface="+mn-ea"/>
              </a:rPr>
              <a:t>选择网银对私（校外），</a:t>
            </a:r>
            <a:r>
              <a:rPr lang="zh-CN" dirty="0">
                <a:sym typeface="+mn-ea"/>
              </a:rPr>
              <a:t>输入对方人员姓名，卡类型，对方个人银行卡号及金额</a:t>
            </a:r>
            <a:endParaRPr lang="zh-CN" dirty="0"/>
          </a:p>
          <a:p>
            <a:endParaRPr lang="zh-CN" altLang="en-US" dirty="0"/>
          </a:p>
        </p:txBody>
      </p:sp>
      <p:sp>
        <p:nvSpPr>
          <p:cNvPr id="27" name="object 2"/>
          <p:cNvSpPr/>
          <p:nvPr/>
        </p:nvSpPr>
        <p:spPr>
          <a:xfrm>
            <a:off x="11804174" y="152150"/>
            <a:ext cx="387826" cy="691570"/>
          </a:xfrm>
          <a:prstGeom prst="rect">
            <a:avLst/>
          </a:prstGeom>
          <a:blipFill>
            <a:blip r:embed="rId2" cstate="print"/>
            <a:stretch>
              <a:fillRect/>
            </a:stretch>
          </a:blipFill>
        </p:spPr>
        <p:txBody>
          <a:bodyPr wrap="square" lIns="0" tIns="0" rIns="0" bIns="0" rtlCol="0"/>
          <a:lstStyle/>
          <a:p/>
        </p:txBody>
      </p:sp>
      <p:sp>
        <p:nvSpPr>
          <p:cNvPr id="28" name="object 4"/>
          <p:cNvSpPr/>
          <p:nvPr/>
        </p:nvSpPr>
        <p:spPr>
          <a:xfrm>
            <a:off x="9892918" y="316610"/>
            <a:ext cx="1760220" cy="481583"/>
          </a:xfrm>
          <a:prstGeom prst="rect">
            <a:avLst/>
          </a:prstGeom>
          <a:blipFill>
            <a:blip r:embed="rId3" cstate="print"/>
            <a:stretch>
              <a:fillRect/>
            </a:stretch>
          </a:blipFill>
        </p:spPr>
        <p:txBody>
          <a:bodyPr wrap="square" lIns="0" tIns="0" rIns="0" bIns="0" rtlCol="0"/>
          <a:lstStyle/>
          <a:p/>
        </p:txBody>
      </p:sp>
      <p:sp>
        <p:nvSpPr>
          <p:cNvPr id="12" name="object 2"/>
          <p:cNvSpPr/>
          <p:nvPr/>
        </p:nvSpPr>
        <p:spPr>
          <a:xfrm>
            <a:off x="11804383" y="157621"/>
            <a:ext cx="389293" cy="685232"/>
          </a:xfrm>
          <a:custGeom>
            <a:avLst/>
            <a:gdLst/>
            <a:ahLst/>
            <a:cxnLst/>
            <a:rect l="l" t="t" r="r" b="b"/>
            <a:pathLst>
              <a:path w="389254" h="685165">
                <a:moveTo>
                  <a:pt x="388778" y="0"/>
                </a:moveTo>
                <a:lnTo>
                  <a:pt x="22383" y="297626"/>
                </a:lnTo>
                <a:lnTo>
                  <a:pt x="5595" y="318454"/>
                </a:lnTo>
                <a:lnTo>
                  <a:pt x="0" y="342330"/>
                </a:lnTo>
                <a:lnTo>
                  <a:pt x="5595" y="366206"/>
                </a:lnTo>
                <a:lnTo>
                  <a:pt x="22383" y="387034"/>
                </a:lnTo>
                <a:lnTo>
                  <a:pt x="388778" y="684660"/>
                </a:lnTo>
                <a:lnTo>
                  <a:pt x="388778" y="0"/>
                </a:lnTo>
                <a:close/>
              </a:path>
            </a:pathLst>
          </a:custGeom>
          <a:solidFill>
            <a:srgbClr val="3B3C42"/>
          </a:solidFill>
        </p:spPr>
        <p:txBody>
          <a:bodyPr wrap="square" lIns="0" tIns="0" rIns="0" bIns="0" rtlCol="0"/>
          <a:lstStyle/>
          <a:p>
            <a:endParaRPr sz="135"/>
          </a:p>
        </p:txBody>
      </p:sp>
      <p:sp>
        <p:nvSpPr>
          <p:cNvPr id="13" name="object 2"/>
          <p:cNvSpPr/>
          <p:nvPr/>
        </p:nvSpPr>
        <p:spPr>
          <a:xfrm>
            <a:off x="11805971" y="63"/>
            <a:ext cx="387864" cy="691638"/>
          </a:xfrm>
          <a:prstGeom prst="rect">
            <a:avLst/>
          </a:prstGeom>
          <a:blipFill>
            <a:blip r:embed="rId4" cstate="print"/>
            <a:stretch>
              <a:fillRect/>
            </a:stretch>
          </a:blipFill>
        </p:spPr>
        <p:txBody>
          <a:bodyPr wrap="square" lIns="0" tIns="0" rIns="0" bIns="0" rtlCol="0"/>
          <a:lstStyle/>
          <a:p>
            <a:endParaRPr sz="135"/>
          </a:p>
        </p:txBody>
      </p:sp>
      <p:sp>
        <p:nvSpPr>
          <p:cNvPr id="8" name="文本框 7"/>
          <p:cNvSpPr txBox="1"/>
          <p:nvPr/>
        </p:nvSpPr>
        <p:spPr>
          <a:xfrm>
            <a:off x="1113155" y="293370"/>
            <a:ext cx="10625455" cy="953135"/>
          </a:xfrm>
          <a:prstGeom prst="rect">
            <a:avLst/>
          </a:prstGeom>
          <a:noFill/>
        </p:spPr>
        <p:txBody>
          <a:bodyPr wrap="square" rtlCol="0">
            <a:spAutoFit/>
          </a:bodyPr>
          <a:p>
            <a:pPr>
              <a:buClrTx/>
              <a:buSzTx/>
              <a:buFontTx/>
            </a:pP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3.网上报销业务填报流程---</a:t>
            </a:r>
            <a:r>
              <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日常报销</a:t>
            </a: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sym typeface="+mn-ea"/>
              </a:rPr>
              <a:t>-</a:t>
            </a:r>
            <a:r>
              <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sym typeface="+mn-ea"/>
              </a:rPr>
              <a:t>支付方式</a:t>
            </a:r>
            <a:endPar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endParaRPr>
          </a:p>
          <a:p>
            <a:pPr>
              <a:buClrTx/>
              <a:buSzTx/>
              <a:buFontTx/>
            </a:pPr>
            <a:endPar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endParaRPr>
          </a:p>
        </p:txBody>
      </p:sp>
      <p:pic>
        <p:nvPicPr>
          <p:cNvPr id="16" name="图片 15"/>
          <p:cNvPicPr>
            <a:picLocks noChangeAspect="1"/>
          </p:cNvPicPr>
          <p:nvPr/>
        </p:nvPicPr>
        <p:blipFill>
          <a:blip r:embed="rId5"/>
          <a:stretch>
            <a:fillRect/>
          </a:stretch>
        </p:blipFill>
        <p:spPr>
          <a:xfrm>
            <a:off x="1559560" y="2348865"/>
            <a:ext cx="9001125" cy="105664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0" y="792480"/>
            <a:ext cx="11907013" cy="150875"/>
          </a:xfrm>
          <a:prstGeom prst="rect">
            <a:avLst/>
          </a:prstGeom>
          <a:blipFill>
            <a:blip r:embed="rId1" cstate="print"/>
            <a:stretch>
              <a:fillRect/>
            </a:stretch>
          </a:blipFill>
        </p:spPr>
        <p:txBody>
          <a:bodyPr wrap="square" lIns="0" tIns="0" rIns="0" bIns="0" rtlCol="0"/>
          <a:lstStyle/>
          <a:p/>
        </p:txBody>
      </p:sp>
      <p:sp>
        <p:nvSpPr>
          <p:cNvPr id="6" name="object 6"/>
          <p:cNvSpPr/>
          <p:nvPr/>
        </p:nvSpPr>
        <p:spPr>
          <a:xfrm>
            <a:off x="162305" y="867917"/>
            <a:ext cx="11553825" cy="0"/>
          </a:xfrm>
          <a:custGeom>
            <a:avLst/>
            <a:gdLst/>
            <a:ahLst/>
            <a:cxnLst/>
            <a:rect l="l" t="t" r="r" b="b"/>
            <a:pathLst>
              <a:path w="11553825">
                <a:moveTo>
                  <a:pt x="0" y="0"/>
                </a:moveTo>
                <a:lnTo>
                  <a:pt x="11553825" y="0"/>
                </a:lnTo>
              </a:path>
            </a:pathLst>
          </a:custGeom>
          <a:ln w="19812">
            <a:solidFill>
              <a:srgbClr val="D9D9D9"/>
            </a:solidFill>
          </a:ln>
        </p:spPr>
        <p:txBody>
          <a:bodyPr wrap="square" lIns="0" tIns="0" rIns="0" bIns="0" rtlCol="0"/>
          <a:lstStyle/>
          <a:p/>
        </p:txBody>
      </p:sp>
      <p:sp>
        <p:nvSpPr>
          <p:cNvPr id="2" name="文本框 1"/>
          <p:cNvSpPr txBox="1"/>
          <p:nvPr/>
        </p:nvSpPr>
        <p:spPr>
          <a:xfrm>
            <a:off x="983615" y="1025526"/>
            <a:ext cx="10259695" cy="1198880"/>
          </a:xfrm>
          <a:prstGeom prst="rect">
            <a:avLst/>
          </a:prstGeom>
          <a:noFill/>
          <a:ln w="9525">
            <a:noFill/>
          </a:ln>
        </p:spPr>
        <p:txBody>
          <a:bodyPr wrap="square">
            <a:spAutoFit/>
          </a:bodyPr>
          <a:lstStyle/>
          <a:p>
            <a:r>
              <a:rPr lang="en-US" altLang="zh-CN" dirty="0"/>
              <a:t>   </a:t>
            </a:r>
            <a:endParaRPr lang="zh-CN" altLang="en-US" dirty="0"/>
          </a:p>
          <a:p>
            <a:r>
              <a:rPr lang="en-US" altLang="zh-CN" dirty="0"/>
              <a:t>  </a:t>
            </a:r>
            <a:r>
              <a:rPr lang="zh-CN" altLang="en-US" dirty="0"/>
              <a:t>在所有支付方式全部填写完毕后，（</a:t>
            </a:r>
            <a:r>
              <a:rPr lang="en-US" altLang="zh-CN" dirty="0"/>
              <a:t>1</a:t>
            </a:r>
            <a:r>
              <a:rPr lang="zh-CN" altLang="en-US" dirty="0"/>
              <a:t>）若选择</a:t>
            </a:r>
            <a:r>
              <a:rPr lang="zh-CN" altLang="en-US" dirty="0">
                <a:solidFill>
                  <a:srgbClr val="FF0000"/>
                </a:solidFill>
              </a:rPr>
              <a:t>线下审批</a:t>
            </a:r>
            <a:r>
              <a:rPr lang="zh-CN" altLang="en-US" dirty="0"/>
              <a:t>，点击下一步（提交线下审批），直接打印单据，相关负责人进行线下签批。（</a:t>
            </a:r>
            <a:r>
              <a:rPr lang="en-US" altLang="zh-CN" dirty="0"/>
              <a:t>2</a:t>
            </a:r>
            <a:r>
              <a:rPr lang="zh-CN" altLang="en-US" dirty="0"/>
              <a:t>）若选择</a:t>
            </a:r>
            <a:r>
              <a:rPr lang="zh-CN" altLang="en-US" dirty="0">
                <a:solidFill>
                  <a:srgbClr val="FF0000"/>
                </a:solidFill>
              </a:rPr>
              <a:t>线上审批</a:t>
            </a:r>
            <a:r>
              <a:rPr lang="zh-CN" altLang="en-US" dirty="0"/>
              <a:t>，点击下一步（提交线上审批）按钮，下一步将进行线上审批操作。</a:t>
            </a:r>
            <a:endParaRPr lang="zh-CN" altLang="en-US" dirty="0"/>
          </a:p>
        </p:txBody>
      </p:sp>
      <p:sp>
        <p:nvSpPr>
          <p:cNvPr id="27" name="object 2"/>
          <p:cNvSpPr/>
          <p:nvPr/>
        </p:nvSpPr>
        <p:spPr>
          <a:xfrm>
            <a:off x="11804174" y="152150"/>
            <a:ext cx="387826" cy="691570"/>
          </a:xfrm>
          <a:prstGeom prst="rect">
            <a:avLst/>
          </a:prstGeom>
          <a:blipFill>
            <a:blip r:embed="rId2" cstate="print"/>
            <a:stretch>
              <a:fillRect/>
            </a:stretch>
          </a:blipFill>
        </p:spPr>
        <p:txBody>
          <a:bodyPr wrap="square" lIns="0" tIns="0" rIns="0" bIns="0" rtlCol="0"/>
          <a:lstStyle/>
          <a:p/>
        </p:txBody>
      </p:sp>
      <p:sp>
        <p:nvSpPr>
          <p:cNvPr id="28" name="object 4"/>
          <p:cNvSpPr/>
          <p:nvPr/>
        </p:nvSpPr>
        <p:spPr>
          <a:xfrm>
            <a:off x="9892918" y="316610"/>
            <a:ext cx="1760220" cy="481583"/>
          </a:xfrm>
          <a:prstGeom prst="rect">
            <a:avLst/>
          </a:prstGeom>
          <a:blipFill>
            <a:blip r:embed="rId3" cstate="print"/>
            <a:stretch>
              <a:fillRect/>
            </a:stretch>
          </a:blipFill>
        </p:spPr>
        <p:txBody>
          <a:bodyPr wrap="square" lIns="0" tIns="0" rIns="0" bIns="0" rtlCol="0"/>
          <a:lstStyle/>
          <a:p/>
        </p:txBody>
      </p:sp>
      <p:sp>
        <p:nvSpPr>
          <p:cNvPr id="12" name="object 2"/>
          <p:cNvSpPr/>
          <p:nvPr/>
        </p:nvSpPr>
        <p:spPr>
          <a:xfrm>
            <a:off x="11804383" y="157621"/>
            <a:ext cx="389293" cy="685232"/>
          </a:xfrm>
          <a:custGeom>
            <a:avLst/>
            <a:gdLst/>
            <a:ahLst/>
            <a:cxnLst/>
            <a:rect l="l" t="t" r="r" b="b"/>
            <a:pathLst>
              <a:path w="389254" h="685165">
                <a:moveTo>
                  <a:pt x="388778" y="0"/>
                </a:moveTo>
                <a:lnTo>
                  <a:pt x="22383" y="297626"/>
                </a:lnTo>
                <a:lnTo>
                  <a:pt x="5595" y="318454"/>
                </a:lnTo>
                <a:lnTo>
                  <a:pt x="0" y="342330"/>
                </a:lnTo>
                <a:lnTo>
                  <a:pt x="5595" y="366206"/>
                </a:lnTo>
                <a:lnTo>
                  <a:pt x="22383" y="387034"/>
                </a:lnTo>
                <a:lnTo>
                  <a:pt x="388778" y="684660"/>
                </a:lnTo>
                <a:lnTo>
                  <a:pt x="388778" y="0"/>
                </a:lnTo>
                <a:close/>
              </a:path>
            </a:pathLst>
          </a:custGeom>
          <a:solidFill>
            <a:srgbClr val="3B3C42"/>
          </a:solidFill>
        </p:spPr>
        <p:txBody>
          <a:bodyPr wrap="square" lIns="0" tIns="0" rIns="0" bIns="0" rtlCol="0"/>
          <a:lstStyle/>
          <a:p>
            <a:endParaRPr sz="135"/>
          </a:p>
        </p:txBody>
      </p:sp>
      <p:sp>
        <p:nvSpPr>
          <p:cNvPr id="13" name="object 2"/>
          <p:cNvSpPr/>
          <p:nvPr/>
        </p:nvSpPr>
        <p:spPr>
          <a:xfrm>
            <a:off x="11805971" y="63"/>
            <a:ext cx="387864" cy="691638"/>
          </a:xfrm>
          <a:prstGeom prst="rect">
            <a:avLst/>
          </a:prstGeom>
          <a:blipFill>
            <a:blip r:embed="rId4" cstate="print"/>
            <a:stretch>
              <a:fillRect/>
            </a:stretch>
          </a:blipFill>
        </p:spPr>
        <p:txBody>
          <a:bodyPr wrap="square" lIns="0" tIns="0" rIns="0" bIns="0" rtlCol="0"/>
          <a:lstStyle/>
          <a:p>
            <a:endParaRPr sz="135"/>
          </a:p>
        </p:txBody>
      </p:sp>
      <p:sp>
        <p:nvSpPr>
          <p:cNvPr id="8" name="文本框 7"/>
          <p:cNvSpPr txBox="1"/>
          <p:nvPr/>
        </p:nvSpPr>
        <p:spPr>
          <a:xfrm>
            <a:off x="1113155" y="293370"/>
            <a:ext cx="10625455" cy="953135"/>
          </a:xfrm>
          <a:prstGeom prst="rect">
            <a:avLst/>
          </a:prstGeom>
          <a:noFill/>
        </p:spPr>
        <p:txBody>
          <a:bodyPr wrap="square" rtlCol="0">
            <a:spAutoFit/>
          </a:bodyPr>
          <a:p>
            <a:pPr>
              <a:buClrTx/>
              <a:buSzTx/>
              <a:buFontTx/>
            </a:pP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3.网上报销业务填报流程---</a:t>
            </a:r>
            <a:r>
              <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日常报销</a:t>
            </a: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sym typeface="+mn-ea"/>
              </a:rPr>
              <a:t>-</a:t>
            </a:r>
            <a:r>
              <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sym typeface="+mn-ea"/>
              </a:rPr>
              <a:t>支付方式</a:t>
            </a:r>
            <a:endPar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endParaRPr>
          </a:p>
          <a:p>
            <a:pPr>
              <a:buClrTx/>
              <a:buSzTx/>
              <a:buFontTx/>
            </a:pPr>
            <a:endPar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endParaRPr>
          </a:p>
        </p:txBody>
      </p:sp>
      <p:pic>
        <p:nvPicPr>
          <p:cNvPr id="3" name="图片 2"/>
          <p:cNvPicPr>
            <a:picLocks noChangeAspect="1"/>
          </p:cNvPicPr>
          <p:nvPr>
            <p:custDataLst>
              <p:tags r:id="rId5"/>
            </p:custDataLst>
          </p:nvPr>
        </p:nvPicPr>
        <p:blipFill>
          <a:blip r:embed="rId6"/>
          <a:stretch>
            <a:fillRect/>
          </a:stretch>
        </p:blipFill>
        <p:spPr>
          <a:xfrm>
            <a:off x="263525" y="2708910"/>
            <a:ext cx="11831955" cy="382778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0" y="792480"/>
            <a:ext cx="11907013" cy="150875"/>
          </a:xfrm>
          <a:prstGeom prst="rect">
            <a:avLst/>
          </a:prstGeom>
          <a:blipFill>
            <a:blip r:embed="rId1" cstate="print"/>
            <a:stretch>
              <a:fillRect/>
            </a:stretch>
          </a:blipFill>
        </p:spPr>
        <p:txBody>
          <a:bodyPr wrap="square" lIns="0" tIns="0" rIns="0" bIns="0" rtlCol="0"/>
          <a:lstStyle/>
          <a:p/>
        </p:txBody>
      </p:sp>
      <p:sp>
        <p:nvSpPr>
          <p:cNvPr id="6" name="object 6"/>
          <p:cNvSpPr/>
          <p:nvPr/>
        </p:nvSpPr>
        <p:spPr>
          <a:xfrm>
            <a:off x="162305" y="867917"/>
            <a:ext cx="11553825" cy="0"/>
          </a:xfrm>
          <a:custGeom>
            <a:avLst/>
            <a:gdLst/>
            <a:ahLst/>
            <a:cxnLst/>
            <a:rect l="l" t="t" r="r" b="b"/>
            <a:pathLst>
              <a:path w="11553825">
                <a:moveTo>
                  <a:pt x="0" y="0"/>
                </a:moveTo>
                <a:lnTo>
                  <a:pt x="11553825" y="0"/>
                </a:lnTo>
              </a:path>
            </a:pathLst>
          </a:custGeom>
          <a:ln w="19812">
            <a:solidFill>
              <a:srgbClr val="D9D9D9"/>
            </a:solidFill>
          </a:ln>
        </p:spPr>
        <p:txBody>
          <a:bodyPr wrap="square" lIns="0" tIns="0" rIns="0" bIns="0" rtlCol="0"/>
          <a:lstStyle/>
          <a:p/>
        </p:txBody>
      </p:sp>
      <p:sp>
        <p:nvSpPr>
          <p:cNvPr id="2" name="文本框 1"/>
          <p:cNvSpPr txBox="1"/>
          <p:nvPr/>
        </p:nvSpPr>
        <p:spPr>
          <a:xfrm>
            <a:off x="983615" y="1025526"/>
            <a:ext cx="10259695" cy="368300"/>
          </a:xfrm>
          <a:prstGeom prst="rect">
            <a:avLst/>
          </a:prstGeom>
          <a:noFill/>
          <a:ln w="9525">
            <a:noFill/>
          </a:ln>
        </p:spPr>
        <p:txBody>
          <a:bodyPr wrap="square">
            <a:spAutoFit/>
          </a:bodyPr>
          <a:lstStyle/>
          <a:p>
            <a:r>
              <a:rPr lang="en-US" altLang="zh-CN" dirty="0"/>
              <a:t>       </a:t>
            </a:r>
            <a:r>
              <a:rPr lang="zh-CN" altLang="en-US" dirty="0"/>
              <a:t>提交审批后将出现如下界面，请经办人核对单据信息、支付信息是否正确、审批流程是否正确。</a:t>
            </a:r>
            <a:endParaRPr lang="zh-CN" altLang="en-US" dirty="0"/>
          </a:p>
        </p:txBody>
      </p:sp>
      <p:sp>
        <p:nvSpPr>
          <p:cNvPr id="27" name="object 2"/>
          <p:cNvSpPr/>
          <p:nvPr/>
        </p:nvSpPr>
        <p:spPr>
          <a:xfrm>
            <a:off x="11804174" y="152150"/>
            <a:ext cx="387826" cy="691570"/>
          </a:xfrm>
          <a:prstGeom prst="rect">
            <a:avLst/>
          </a:prstGeom>
          <a:blipFill>
            <a:blip r:embed="rId2" cstate="print"/>
            <a:stretch>
              <a:fillRect/>
            </a:stretch>
          </a:blipFill>
        </p:spPr>
        <p:txBody>
          <a:bodyPr wrap="square" lIns="0" tIns="0" rIns="0" bIns="0" rtlCol="0"/>
          <a:lstStyle/>
          <a:p/>
        </p:txBody>
      </p:sp>
      <p:sp>
        <p:nvSpPr>
          <p:cNvPr id="28" name="object 4"/>
          <p:cNvSpPr/>
          <p:nvPr/>
        </p:nvSpPr>
        <p:spPr>
          <a:xfrm>
            <a:off x="9892918" y="316610"/>
            <a:ext cx="1760220" cy="481583"/>
          </a:xfrm>
          <a:prstGeom prst="rect">
            <a:avLst/>
          </a:prstGeom>
          <a:blipFill>
            <a:blip r:embed="rId3" cstate="print"/>
            <a:stretch>
              <a:fillRect/>
            </a:stretch>
          </a:blipFill>
        </p:spPr>
        <p:txBody>
          <a:bodyPr wrap="square" lIns="0" tIns="0" rIns="0" bIns="0" rtlCol="0"/>
          <a:lstStyle/>
          <a:p/>
        </p:txBody>
      </p:sp>
      <p:sp>
        <p:nvSpPr>
          <p:cNvPr id="12" name="object 2"/>
          <p:cNvSpPr/>
          <p:nvPr/>
        </p:nvSpPr>
        <p:spPr>
          <a:xfrm>
            <a:off x="11804383" y="157621"/>
            <a:ext cx="389293" cy="685232"/>
          </a:xfrm>
          <a:custGeom>
            <a:avLst/>
            <a:gdLst/>
            <a:ahLst/>
            <a:cxnLst/>
            <a:rect l="l" t="t" r="r" b="b"/>
            <a:pathLst>
              <a:path w="389254" h="685165">
                <a:moveTo>
                  <a:pt x="388778" y="0"/>
                </a:moveTo>
                <a:lnTo>
                  <a:pt x="22383" y="297626"/>
                </a:lnTo>
                <a:lnTo>
                  <a:pt x="5595" y="318454"/>
                </a:lnTo>
                <a:lnTo>
                  <a:pt x="0" y="342330"/>
                </a:lnTo>
                <a:lnTo>
                  <a:pt x="5595" y="366206"/>
                </a:lnTo>
                <a:lnTo>
                  <a:pt x="22383" y="387034"/>
                </a:lnTo>
                <a:lnTo>
                  <a:pt x="388778" y="684660"/>
                </a:lnTo>
                <a:lnTo>
                  <a:pt x="388778" y="0"/>
                </a:lnTo>
                <a:close/>
              </a:path>
            </a:pathLst>
          </a:custGeom>
          <a:solidFill>
            <a:srgbClr val="3B3C42"/>
          </a:solidFill>
        </p:spPr>
        <p:txBody>
          <a:bodyPr wrap="square" lIns="0" tIns="0" rIns="0" bIns="0" rtlCol="0"/>
          <a:lstStyle/>
          <a:p>
            <a:endParaRPr sz="135"/>
          </a:p>
        </p:txBody>
      </p:sp>
      <p:sp>
        <p:nvSpPr>
          <p:cNvPr id="13" name="object 2"/>
          <p:cNvSpPr/>
          <p:nvPr/>
        </p:nvSpPr>
        <p:spPr>
          <a:xfrm>
            <a:off x="11805971" y="63"/>
            <a:ext cx="387864" cy="691638"/>
          </a:xfrm>
          <a:prstGeom prst="rect">
            <a:avLst/>
          </a:prstGeom>
          <a:blipFill>
            <a:blip r:embed="rId4" cstate="print"/>
            <a:stretch>
              <a:fillRect/>
            </a:stretch>
          </a:blipFill>
        </p:spPr>
        <p:txBody>
          <a:bodyPr wrap="square" lIns="0" tIns="0" rIns="0" bIns="0" rtlCol="0"/>
          <a:lstStyle/>
          <a:p>
            <a:endParaRPr sz="135"/>
          </a:p>
        </p:txBody>
      </p:sp>
      <p:sp>
        <p:nvSpPr>
          <p:cNvPr id="8" name="文本框 7"/>
          <p:cNvSpPr txBox="1"/>
          <p:nvPr/>
        </p:nvSpPr>
        <p:spPr>
          <a:xfrm>
            <a:off x="1113155" y="293370"/>
            <a:ext cx="10625455" cy="521970"/>
          </a:xfrm>
          <a:prstGeom prst="rect">
            <a:avLst/>
          </a:prstGeom>
          <a:noFill/>
        </p:spPr>
        <p:txBody>
          <a:bodyPr wrap="square" rtlCol="0">
            <a:spAutoFit/>
          </a:bodyPr>
          <a:p>
            <a:pPr>
              <a:buClrTx/>
              <a:buSzTx/>
              <a:buFontTx/>
            </a:pP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3.网上报销业务填报流程---</a:t>
            </a:r>
            <a:r>
              <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日常报销</a:t>
            </a: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a:t>
            </a:r>
            <a:r>
              <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提交线上审批</a:t>
            </a:r>
            <a:endPar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endParaRPr>
          </a:p>
        </p:txBody>
      </p:sp>
      <p:pic>
        <p:nvPicPr>
          <p:cNvPr id="3" name="图片 2"/>
          <p:cNvPicPr>
            <a:picLocks noChangeAspect="1"/>
          </p:cNvPicPr>
          <p:nvPr/>
        </p:nvPicPr>
        <p:blipFill>
          <a:blip r:embed="rId5"/>
          <a:stretch>
            <a:fillRect/>
          </a:stretch>
        </p:blipFill>
        <p:spPr>
          <a:xfrm>
            <a:off x="1947545" y="1373505"/>
            <a:ext cx="8872855" cy="546989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0" y="792480"/>
            <a:ext cx="11907013" cy="150875"/>
          </a:xfrm>
          <a:prstGeom prst="rect">
            <a:avLst/>
          </a:prstGeom>
          <a:blipFill>
            <a:blip r:embed="rId1" cstate="print"/>
            <a:stretch>
              <a:fillRect/>
            </a:stretch>
          </a:blipFill>
        </p:spPr>
        <p:txBody>
          <a:bodyPr wrap="square" lIns="0" tIns="0" rIns="0" bIns="0" rtlCol="0"/>
          <a:lstStyle/>
          <a:p/>
        </p:txBody>
      </p:sp>
      <p:sp>
        <p:nvSpPr>
          <p:cNvPr id="6" name="object 6"/>
          <p:cNvSpPr/>
          <p:nvPr/>
        </p:nvSpPr>
        <p:spPr>
          <a:xfrm>
            <a:off x="162305" y="867917"/>
            <a:ext cx="11553825" cy="0"/>
          </a:xfrm>
          <a:custGeom>
            <a:avLst/>
            <a:gdLst/>
            <a:ahLst/>
            <a:cxnLst/>
            <a:rect l="l" t="t" r="r" b="b"/>
            <a:pathLst>
              <a:path w="11553825">
                <a:moveTo>
                  <a:pt x="0" y="0"/>
                </a:moveTo>
                <a:lnTo>
                  <a:pt x="11553825" y="0"/>
                </a:lnTo>
              </a:path>
            </a:pathLst>
          </a:custGeom>
          <a:ln w="19812">
            <a:solidFill>
              <a:srgbClr val="D9D9D9"/>
            </a:solidFill>
          </a:ln>
        </p:spPr>
        <p:txBody>
          <a:bodyPr wrap="square" lIns="0" tIns="0" rIns="0" bIns="0" rtlCol="0"/>
          <a:lstStyle/>
          <a:p/>
        </p:txBody>
      </p:sp>
      <p:sp>
        <p:nvSpPr>
          <p:cNvPr id="2" name="文本框 1"/>
          <p:cNvSpPr txBox="1"/>
          <p:nvPr/>
        </p:nvSpPr>
        <p:spPr>
          <a:xfrm>
            <a:off x="983615" y="1025526"/>
            <a:ext cx="10259695" cy="922020"/>
          </a:xfrm>
          <a:prstGeom prst="rect">
            <a:avLst/>
          </a:prstGeom>
          <a:noFill/>
          <a:ln w="9525">
            <a:noFill/>
          </a:ln>
        </p:spPr>
        <p:txBody>
          <a:bodyPr wrap="square">
            <a:spAutoFit/>
          </a:bodyPr>
          <a:lstStyle/>
          <a:p>
            <a:r>
              <a:rPr lang="en-US" altLang="zh-CN" dirty="0"/>
              <a:t>       </a:t>
            </a:r>
            <a:r>
              <a:rPr lang="zh-CN" altLang="en-US" dirty="0"/>
              <a:t>经办人需要将与报销有关的所有材料电子版上传至系统中，以供各级审批人查阅。上传电子附件有两种方式，（</a:t>
            </a:r>
            <a:r>
              <a:rPr lang="en-US" altLang="zh-CN" dirty="0"/>
              <a:t>1</a:t>
            </a:r>
            <a:r>
              <a:rPr lang="zh-CN" altLang="en-US" dirty="0">
                <a:solidFill>
                  <a:schemeClr val="tx1"/>
                </a:solidFill>
              </a:rPr>
              <a:t>）</a:t>
            </a:r>
            <a:r>
              <a:rPr lang="zh-CN" altLang="en-US" dirty="0">
                <a:solidFill>
                  <a:srgbClr val="FF0000"/>
                </a:solidFill>
              </a:rPr>
              <a:t>电脑端附件上传</a:t>
            </a:r>
            <a:r>
              <a:rPr lang="zh-CN" altLang="en-US" dirty="0"/>
              <a:t>，按图中操作步骤，</a:t>
            </a:r>
            <a:r>
              <a:rPr lang="zh-CN" altLang="en-US" dirty="0">
                <a:sym typeface="+mn-ea"/>
              </a:rPr>
              <a:t>所有上传的文件状态为上传成功后，即可点击上方的关闭上传按钮</a:t>
            </a:r>
            <a:r>
              <a:rPr lang="zh-CN" altLang="en-US" dirty="0">
                <a:solidFill>
                  <a:schemeClr val="tx1"/>
                </a:solidFill>
              </a:rPr>
              <a:t>。</a:t>
            </a:r>
            <a:endParaRPr lang="zh-CN" altLang="en-US" dirty="0"/>
          </a:p>
        </p:txBody>
      </p:sp>
      <p:sp>
        <p:nvSpPr>
          <p:cNvPr id="27" name="object 2"/>
          <p:cNvSpPr/>
          <p:nvPr/>
        </p:nvSpPr>
        <p:spPr>
          <a:xfrm>
            <a:off x="11804174" y="152150"/>
            <a:ext cx="387826" cy="691570"/>
          </a:xfrm>
          <a:prstGeom prst="rect">
            <a:avLst/>
          </a:prstGeom>
          <a:blipFill>
            <a:blip r:embed="rId2" cstate="print"/>
            <a:stretch>
              <a:fillRect/>
            </a:stretch>
          </a:blipFill>
        </p:spPr>
        <p:txBody>
          <a:bodyPr wrap="square" lIns="0" tIns="0" rIns="0" bIns="0" rtlCol="0"/>
          <a:lstStyle/>
          <a:p/>
        </p:txBody>
      </p:sp>
      <p:sp>
        <p:nvSpPr>
          <p:cNvPr id="28" name="object 4"/>
          <p:cNvSpPr/>
          <p:nvPr/>
        </p:nvSpPr>
        <p:spPr>
          <a:xfrm>
            <a:off x="9892918" y="316610"/>
            <a:ext cx="1760220" cy="481583"/>
          </a:xfrm>
          <a:prstGeom prst="rect">
            <a:avLst/>
          </a:prstGeom>
          <a:blipFill>
            <a:blip r:embed="rId3" cstate="print"/>
            <a:stretch>
              <a:fillRect/>
            </a:stretch>
          </a:blipFill>
        </p:spPr>
        <p:txBody>
          <a:bodyPr wrap="square" lIns="0" tIns="0" rIns="0" bIns="0" rtlCol="0"/>
          <a:lstStyle/>
          <a:p/>
        </p:txBody>
      </p:sp>
      <p:sp>
        <p:nvSpPr>
          <p:cNvPr id="12" name="object 2"/>
          <p:cNvSpPr/>
          <p:nvPr/>
        </p:nvSpPr>
        <p:spPr>
          <a:xfrm>
            <a:off x="11804383" y="157621"/>
            <a:ext cx="389293" cy="685232"/>
          </a:xfrm>
          <a:custGeom>
            <a:avLst/>
            <a:gdLst/>
            <a:ahLst/>
            <a:cxnLst/>
            <a:rect l="l" t="t" r="r" b="b"/>
            <a:pathLst>
              <a:path w="389254" h="685165">
                <a:moveTo>
                  <a:pt x="388778" y="0"/>
                </a:moveTo>
                <a:lnTo>
                  <a:pt x="22383" y="297626"/>
                </a:lnTo>
                <a:lnTo>
                  <a:pt x="5595" y="318454"/>
                </a:lnTo>
                <a:lnTo>
                  <a:pt x="0" y="342330"/>
                </a:lnTo>
                <a:lnTo>
                  <a:pt x="5595" y="366206"/>
                </a:lnTo>
                <a:lnTo>
                  <a:pt x="22383" y="387034"/>
                </a:lnTo>
                <a:lnTo>
                  <a:pt x="388778" y="684660"/>
                </a:lnTo>
                <a:lnTo>
                  <a:pt x="388778" y="0"/>
                </a:lnTo>
                <a:close/>
              </a:path>
            </a:pathLst>
          </a:custGeom>
          <a:solidFill>
            <a:srgbClr val="3B3C42"/>
          </a:solidFill>
        </p:spPr>
        <p:txBody>
          <a:bodyPr wrap="square" lIns="0" tIns="0" rIns="0" bIns="0" rtlCol="0"/>
          <a:lstStyle/>
          <a:p>
            <a:endParaRPr sz="135"/>
          </a:p>
        </p:txBody>
      </p:sp>
      <p:sp>
        <p:nvSpPr>
          <p:cNvPr id="13" name="object 2"/>
          <p:cNvSpPr/>
          <p:nvPr/>
        </p:nvSpPr>
        <p:spPr>
          <a:xfrm>
            <a:off x="11805971" y="63"/>
            <a:ext cx="387864" cy="691638"/>
          </a:xfrm>
          <a:prstGeom prst="rect">
            <a:avLst/>
          </a:prstGeom>
          <a:blipFill>
            <a:blip r:embed="rId4" cstate="print"/>
            <a:stretch>
              <a:fillRect/>
            </a:stretch>
          </a:blipFill>
        </p:spPr>
        <p:txBody>
          <a:bodyPr wrap="square" lIns="0" tIns="0" rIns="0" bIns="0" rtlCol="0"/>
          <a:lstStyle/>
          <a:p>
            <a:endParaRPr sz="135"/>
          </a:p>
        </p:txBody>
      </p:sp>
      <p:sp>
        <p:nvSpPr>
          <p:cNvPr id="8" name="文本框 7"/>
          <p:cNvSpPr txBox="1"/>
          <p:nvPr/>
        </p:nvSpPr>
        <p:spPr>
          <a:xfrm>
            <a:off x="1113155" y="293370"/>
            <a:ext cx="10625455" cy="521970"/>
          </a:xfrm>
          <a:prstGeom prst="rect">
            <a:avLst/>
          </a:prstGeom>
          <a:noFill/>
        </p:spPr>
        <p:txBody>
          <a:bodyPr wrap="square" rtlCol="0">
            <a:spAutoFit/>
          </a:bodyPr>
          <a:p>
            <a:pPr>
              <a:buClrTx/>
              <a:buSzTx/>
              <a:buFontTx/>
            </a:pP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3.网上报销业务填报流程---</a:t>
            </a:r>
            <a:r>
              <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日常报销</a:t>
            </a: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sym typeface="+mn-ea"/>
              </a:rPr>
              <a:t>-</a:t>
            </a:r>
            <a:r>
              <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sym typeface="+mn-ea"/>
              </a:rPr>
              <a:t>提交审批</a:t>
            </a:r>
            <a:endPar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endParaRPr>
          </a:p>
        </p:txBody>
      </p:sp>
      <p:pic>
        <p:nvPicPr>
          <p:cNvPr id="3" name="图片 2"/>
          <p:cNvPicPr>
            <a:picLocks noChangeAspect="1"/>
          </p:cNvPicPr>
          <p:nvPr/>
        </p:nvPicPr>
        <p:blipFill>
          <a:blip r:embed="rId5"/>
          <a:stretch>
            <a:fillRect/>
          </a:stretch>
        </p:blipFill>
        <p:spPr>
          <a:xfrm>
            <a:off x="263525" y="2708910"/>
            <a:ext cx="4816475" cy="3523615"/>
          </a:xfrm>
          <a:prstGeom prst="rect">
            <a:avLst/>
          </a:prstGeom>
        </p:spPr>
      </p:pic>
      <p:pic>
        <p:nvPicPr>
          <p:cNvPr id="4" name="图片 3"/>
          <p:cNvPicPr>
            <a:picLocks noChangeAspect="1"/>
          </p:cNvPicPr>
          <p:nvPr/>
        </p:nvPicPr>
        <p:blipFill>
          <a:blip r:embed="rId6"/>
          <a:stretch>
            <a:fillRect/>
          </a:stretch>
        </p:blipFill>
        <p:spPr>
          <a:xfrm>
            <a:off x="5088255" y="2348865"/>
            <a:ext cx="6990715" cy="389509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0" y="792480"/>
            <a:ext cx="11907013" cy="150875"/>
          </a:xfrm>
          <a:prstGeom prst="rect">
            <a:avLst/>
          </a:prstGeom>
          <a:blipFill>
            <a:blip r:embed="rId1" cstate="print"/>
            <a:stretch>
              <a:fillRect/>
            </a:stretch>
          </a:blipFill>
        </p:spPr>
        <p:txBody>
          <a:bodyPr wrap="square" lIns="0" tIns="0" rIns="0" bIns="0" rtlCol="0"/>
          <a:lstStyle/>
          <a:p/>
        </p:txBody>
      </p:sp>
      <p:sp>
        <p:nvSpPr>
          <p:cNvPr id="6" name="object 6"/>
          <p:cNvSpPr/>
          <p:nvPr/>
        </p:nvSpPr>
        <p:spPr>
          <a:xfrm>
            <a:off x="162305" y="867917"/>
            <a:ext cx="11553825" cy="0"/>
          </a:xfrm>
          <a:custGeom>
            <a:avLst/>
            <a:gdLst/>
            <a:ahLst/>
            <a:cxnLst/>
            <a:rect l="l" t="t" r="r" b="b"/>
            <a:pathLst>
              <a:path w="11553825">
                <a:moveTo>
                  <a:pt x="0" y="0"/>
                </a:moveTo>
                <a:lnTo>
                  <a:pt x="11553825" y="0"/>
                </a:lnTo>
              </a:path>
            </a:pathLst>
          </a:custGeom>
          <a:ln w="19812">
            <a:solidFill>
              <a:srgbClr val="D9D9D9"/>
            </a:solidFill>
          </a:ln>
        </p:spPr>
        <p:txBody>
          <a:bodyPr wrap="square" lIns="0" tIns="0" rIns="0" bIns="0" rtlCol="0"/>
          <a:lstStyle/>
          <a:p/>
        </p:txBody>
      </p:sp>
      <p:sp>
        <p:nvSpPr>
          <p:cNvPr id="2" name="文本框 1"/>
          <p:cNvSpPr txBox="1"/>
          <p:nvPr/>
        </p:nvSpPr>
        <p:spPr>
          <a:xfrm>
            <a:off x="983615" y="1025526"/>
            <a:ext cx="10259695" cy="922020"/>
          </a:xfrm>
          <a:prstGeom prst="rect">
            <a:avLst/>
          </a:prstGeom>
          <a:noFill/>
          <a:ln w="9525">
            <a:noFill/>
          </a:ln>
        </p:spPr>
        <p:txBody>
          <a:bodyPr wrap="square">
            <a:spAutoFit/>
          </a:bodyPr>
          <a:lstStyle/>
          <a:p>
            <a:r>
              <a:rPr lang="en-US" altLang="zh-CN" dirty="0"/>
              <a:t>       </a:t>
            </a:r>
            <a:r>
              <a:rPr lang="zh-CN" altLang="en-US" dirty="0"/>
              <a:t>（</a:t>
            </a:r>
            <a:r>
              <a:rPr lang="en-US" altLang="zh-CN" dirty="0"/>
              <a:t>2</a:t>
            </a:r>
            <a:r>
              <a:rPr lang="zh-CN" altLang="en-US" dirty="0"/>
              <a:t>）</a:t>
            </a:r>
            <a:r>
              <a:rPr lang="zh-CN" altLang="en-US" dirty="0">
                <a:solidFill>
                  <a:srgbClr val="FF0000"/>
                </a:solidFill>
              </a:rPr>
              <a:t>手机端扫码上传</a:t>
            </a:r>
            <a:r>
              <a:rPr lang="zh-CN" altLang="en-US" dirty="0"/>
              <a:t>，点击该功能后将出现一个带二维码的新窗口，用手机扫描窗口中的二维码，扫描完后将出现编号③的新窗口，然后点击选择图片按钮，在新的窗口中选择用相机拍照还是选择手机中已有照片。（备注：</a:t>
            </a:r>
            <a:r>
              <a:rPr lang="zh-CN" altLang="en-US" dirty="0">
                <a:solidFill>
                  <a:srgbClr val="FF0000"/>
                </a:solidFill>
              </a:rPr>
              <a:t>手机端扫码上传附件时，手机必须连接校园网</a:t>
            </a:r>
            <a:r>
              <a:rPr lang="zh-CN" altLang="en-US" dirty="0"/>
              <a:t>）</a:t>
            </a:r>
            <a:endParaRPr lang="zh-CN" altLang="en-US" dirty="0"/>
          </a:p>
        </p:txBody>
      </p:sp>
      <p:sp>
        <p:nvSpPr>
          <p:cNvPr id="27" name="object 2"/>
          <p:cNvSpPr/>
          <p:nvPr/>
        </p:nvSpPr>
        <p:spPr>
          <a:xfrm>
            <a:off x="11804174" y="152150"/>
            <a:ext cx="387826" cy="691570"/>
          </a:xfrm>
          <a:prstGeom prst="rect">
            <a:avLst/>
          </a:prstGeom>
          <a:blipFill>
            <a:blip r:embed="rId2" cstate="print"/>
            <a:stretch>
              <a:fillRect/>
            </a:stretch>
          </a:blipFill>
        </p:spPr>
        <p:txBody>
          <a:bodyPr wrap="square" lIns="0" tIns="0" rIns="0" bIns="0" rtlCol="0"/>
          <a:lstStyle/>
          <a:p/>
        </p:txBody>
      </p:sp>
      <p:sp>
        <p:nvSpPr>
          <p:cNvPr id="28" name="object 4"/>
          <p:cNvSpPr/>
          <p:nvPr/>
        </p:nvSpPr>
        <p:spPr>
          <a:xfrm>
            <a:off x="9892918" y="316610"/>
            <a:ext cx="1760220" cy="481583"/>
          </a:xfrm>
          <a:prstGeom prst="rect">
            <a:avLst/>
          </a:prstGeom>
          <a:blipFill>
            <a:blip r:embed="rId3" cstate="print"/>
            <a:stretch>
              <a:fillRect/>
            </a:stretch>
          </a:blipFill>
        </p:spPr>
        <p:txBody>
          <a:bodyPr wrap="square" lIns="0" tIns="0" rIns="0" bIns="0" rtlCol="0"/>
          <a:lstStyle/>
          <a:p/>
        </p:txBody>
      </p:sp>
      <p:sp>
        <p:nvSpPr>
          <p:cNvPr id="12" name="object 2"/>
          <p:cNvSpPr/>
          <p:nvPr/>
        </p:nvSpPr>
        <p:spPr>
          <a:xfrm>
            <a:off x="11804383" y="157621"/>
            <a:ext cx="389293" cy="685232"/>
          </a:xfrm>
          <a:custGeom>
            <a:avLst/>
            <a:gdLst/>
            <a:ahLst/>
            <a:cxnLst/>
            <a:rect l="l" t="t" r="r" b="b"/>
            <a:pathLst>
              <a:path w="389254" h="685165">
                <a:moveTo>
                  <a:pt x="388778" y="0"/>
                </a:moveTo>
                <a:lnTo>
                  <a:pt x="22383" y="297626"/>
                </a:lnTo>
                <a:lnTo>
                  <a:pt x="5595" y="318454"/>
                </a:lnTo>
                <a:lnTo>
                  <a:pt x="0" y="342330"/>
                </a:lnTo>
                <a:lnTo>
                  <a:pt x="5595" y="366206"/>
                </a:lnTo>
                <a:lnTo>
                  <a:pt x="22383" y="387034"/>
                </a:lnTo>
                <a:lnTo>
                  <a:pt x="388778" y="684660"/>
                </a:lnTo>
                <a:lnTo>
                  <a:pt x="388778" y="0"/>
                </a:lnTo>
                <a:close/>
              </a:path>
            </a:pathLst>
          </a:custGeom>
          <a:solidFill>
            <a:srgbClr val="3B3C42"/>
          </a:solidFill>
        </p:spPr>
        <p:txBody>
          <a:bodyPr wrap="square" lIns="0" tIns="0" rIns="0" bIns="0" rtlCol="0"/>
          <a:lstStyle/>
          <a:p>
            <a:endParaRPr sz="135"/>
          </a:p>
        </p:txBody>
      </p:sp>
      <p:sp>
        <p:nvSpPr>
          <p:cNvPr id="13" name="object 2"/>
          <p:cNvSpPr/>
          <p:nvPr/>
        </p:nvSpPr>
        <p:spPr>
          <a:xfrm>
            <a:off x="11805971" y="63"/>
            <a:ext cx="387864" cy="691638"/>
          </a:xfrm>
          <a:prstGeom prst="rect">
            <a:avLst/>
          </a:prstGeom>
          <a:blipFill>
            <a:blip r:embed="rId4" cstate="print"/>
            <a:stretch>
              <a:fillRect/>
            </a:stretch>
          </a:blipFill>
        </p:spPr>
        <p:txBody>
          <a:bodyPr wrap="square" lIns="0" tIns="0" rIns="0" bIns="0" rtlCol="0"/>
          <a:lstStyle/>
          <a:p>
            <a:endParaRPr sz="135"/>
          </a:p>
        </p:txBody>
      </p:sp>
      <p:sp>
        <p:nvSpPr>
          <p:cNvPr id="8" name="文本框 7"/>
          <p:cNvSpPr txBox="1"/>
          <p:nvPr/>
        </p:nvSpPr>
        <p:spPr>
          <a:xfrm>
            <a:off x="1113155" y="293370"/>
            <a:ext cx="10625455" cy="521970"/>
          </a:xfrm>
          <a:prstGeom prst="rect">
            <a:avLst/>
          </a:prstGeom>
          <a:noFill/>
        </p:spPr>
        <p:txBody>
          <a:bodyPr wrap="square" rtlCol="0">
            <a:spAutoFit/>
          </a:bodyPr>
          <a:p>
            <a:pPr>
              <a:buClrTx/>
              <a:buSzTx/>
              <a:buFontTx/>
            </a:pP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3.网上报销业务填报流程---</a:t>
            </a:r>
            <a:r>
              <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日常报销</a:t>
            </a: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sym typeface="+mn-ea"/>
              </a:rPr>
              <a:t>-</a:t>
            </a:r>
            <a:r>
              <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sym typeface="+mn-ea"/>
              </a:rPr>
              <a:t>提交审批</a:t>
            </a:r>
            <a:endPar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endParaRPr>
          </a:p>
        </p:txBody>
      </p:sp>
      <p:pic>
        <p:nvPicPr>
          <p:cNvPr id="3" name="图片 2"/>
          <p:cNvPicPr>
            <a:picLocks noChangeAspect="1"/>
          </p:cNvPicPr>
          <p:nvPr/>
        </p:nvPicPr>
        <p:blipFill>
          <a:blip r:embed="rId5"/>
          <a:stretch>
            <a:fillRect/>
          </a:stretch>
        </p:blipFill>
        <p:spPr>
          <a:xfrm>
            <a:off x="622935" y="4464685"/>
            <a:ext cx="1771650" cy="2352675"/>
          </a:xfrm>
          <a:prstGeom prst="rect">
            <a:avLst/>
          </a:prstGeom>
        </p:spPr>
      </p:pic>
      <p:pic>
        <p:nvPicPr>
          <p:cNvPr id="7" name="图片 6"/>
          <p:cNvPicPr>
            <a:picLocks noChangeAspect="1"/>
          </p:cNvPicPr>
          <p:nvPr/>
        </p:nvPicPr>
        <p:blipFill>
          <a:blip r:embed="rId6"/>
          <a:stretch>
            <a:fillRect/>
          </a:stretch>
        </p:blipFill>
        <p:spPr>
          <a:xfrm>
            <a:off x="695325" y="2029460"/>
            <a:ext cx="4455795" cy="2247900"/>
          </a:xfrm>
          <a:prstGeom prst="rect">
            <a:avLst/>
          </a:prstGeom>
        </p:spPr>
      </p:pic>
      <p:pic>
        <p:nvPicPr>
          <p:cNvPr id="9" name="图片 21"/>
          <p:cNvPicPr>
            <a:picLocks noChangeAspect="1" noChangeArrowheads="1"/>
          </p:cNvPicPr>
          <p:nvPr/>
        </p:nvPicPr>
        <p:blipFill>
          <a:blip r:embed="rId7" cstate="print"/>
          <a:srcRect/>
          <a:stretch>
            <a:fillRect/>
          </a:stretch>
        </p:blipFill>
        <p:spPr>
          <a:xfrm>
            <a:off x="6067425" y="3284855"/>
            <a:ext cx="2875915" cy="3531870"/>
          </a:xfrm>
          <a:prstGeom prst="rect">
            <a:avLst/>
          </a:prstGeom>
          <a:noFill/>
          <a:ln w="9525">
            <a:noFill/>
            <a:miter lim="800000"/>
            <a:headEnd/>
            <a:tailEnd/>
          </a:ln>
        </p:spPr>
      </p:pic>
      <p:pic>
        <p:nvPicPr>
          <p:cNvPr id="10" name="图片 24"/>
          <p:cNvPicPr>
            <a:picLocks noChangeAspect="1" noChangeArrowheads="1"/>
          </p:cNvPicPr>
          <p:nvPr/>
        </p:nvPicPr>
        <p:blipFill>
          <a:blip r:embed="rId8" cstate="print"/>
          <a:srcRect/>
          <a:stretch>
            <a:fillRect/>
          </a:stretch>
        </p:blipFill>
        <p:spPr>
          <a:xfrm>
            <a:off x="9082405" y="3140710"/>
            <a:ext cx="3111500" cy="3676650"/>
          </a:xfrm>
          <a:prstGeom prst="rect">
            <a:avLst/>
          </a:prstGeom>
          <a:noFill/>
          <a:ln w="9525">
            <a:noFill/>
            <a:miter lim="800000"/>
            <a:headEnd/>
            <a:tailEnd/>
          </a:ln>
        </p:spPr>
      </p:pic>
      <p:sp>
        <p:nvSpPr>
          <p:cNvPr id="11" name="文本框 10"/>
          <p:cNvSpPr txBox="1"/>
          <p:nvPr/>
        </p:nvSpPr>
        <p:spPr>
          <a:xfrm>
            <a:off x="0" y="1988820"/>
            <a:ext cx="588645" cy="521970"/>
          </a:xfrm>
          <a:prstGeom prst="rect">
            <a:avLst/>
          </a:prstGeom>
          <a:gradFill>
            <a:gsLst>
              <a:gs pos="0">
                <a:srgbClr val="E30000"/>
              </a:gs>
              <a:gs pos="100000">
                <a:srgbClr val="760303"/>
              </a:gs>
            </a:gsLst>
            <a:lin ang="5400000" scaled="0"/>
          </a:gradFill>
        </p:spPr>
        <p:txBody>
          <a:bodyPr wrap="square" rtlCol="0" anchor="t">
            <a:spAutoFit/>
          </a:bodyPr>
          <a:p>
            <a:r>
              <a:rPr lang="zh-CN" altLang="en-US" sz="2800">
                <a:latin typeface="Calibri" panose="020F0502020204030204" charset="0"/>
              </a:rPr>
              <a:t>①</a:t>
            </a:r>
            <a:endParaRPr lang="zh-CN" altLang="en-US" sz="2800">
              <a:latin typeface="Calibri" panose="020F0502020204030204" charset="0"/>
            </a:endParaRPr>
          </a:p>
        </p:txBody>
      </p:sp>
      <p:sp>
        <p:nvSpPr>
          <p:cNvPr id="14" name="文本框 13"/>
          <p:cNvSpPr txBox="1"/>
          <p:nvPr/>
        </p:nvSpPr>
        <p:spPr>
          <a:xfrm>
            <a:off x="0" y="4509135"/>
            <a:ext cx="589280" cy="583565"/>
          </a:xfrm>
          <a:prstGeom prst="rect">
            <a:avLst/>
          </a:prstGeom>
          <a:gradFill>
            <a:gsLst>
              <a:gs pos="0">
                <a:srgbClr val="E30000"/>
              </a:gs>
              <a:gs pos="100000">
                <a:srgbClr val="760303"/>
              </a:gs>
            </a:gsLst>
            <a:lin ang="5400000" scaled="0"/>
          </a:gradFill>
        </p:spPr>
        <p:txBody>
          <a:bodyPr wrap="none" rtlCol="0" anchor="t">
            <a:spAutoFit/>
          </a:bodyPr>
          <a:p>
            <a:r>
              <a:rPr lang="zh-CN" altLang="en-US" sz="3200">
                <a:latin typeface="Calibri" panose="020F0502020204030204" charset="0"/>
              </a:rPr>
              <a:t>②</a:t>
            </a:r>
            <a:endParaRPr lang="zh-CN" altLang="en-US" sz="3200">
              <a:latin typeface="Calibri" panose="020F0502020204030204" charset="0"/>
            </a:endParaRPr>
          </a:p>
        </p:txBody>
      </p:sp>
      <p:sp>
        <p:nvSpPr>
          <p:cNvPr id="15" name="文本框 14"/>
          <p:cNvSpPr txBox="1"/>
          <p:nvPr/>
        </p:nvSpPr>
        <p:spPr>
          <a:xfrm>
            <a:off x="6167755" y="2701290"/>
            <a:ext cx="589280" cy="583565"/>
          </a:xfrm>
          <a:prstGeom prst="rect">
            <a:avLst/>
          </a:prstGeom>
          <a:gradFill>
            <a:gsLst>
              <a:gs pos="0">
                <a:srgbClr val="E30000"/>
              </a:gs>
              <a:gs pos="100000">
                <a:srgbClr val="760303"/>
              </a:gs>
            </a:gsLst>
            <a:lin ang="5400000" scaled="0"/>
          </a:gradFill>
        </p:spPr>
        <p:txBody>
          <a:bodyPr wrap="square" rtlCol="0" anchor="t">
            <a:spAutoFit/>
          </a:bodyPr>
          <a:p>
            <a:r>
              <a:rPr lang="zh-CN" altLang="en-US" sz="3200">
                <a:latin typeface="Calibri" panose="020F0502020204030204" charset="0"/>
              </a:rPr>
              <a:t>③</a:t>
            </a:r>
            <a:endParaRPr lang="zh-CN" altLang="en-US" sz="3200">
              <a:latin typeface="Calibri" panose="020F0502020204030204" charset="0"/>
            </a:endParaRPr>
          </a:p>
        </p:txBody>
      </p:sp>
      <p:sp>
        <p:nvSpPr>
          <p:cNvPr id="16" name="文本框 15"/>
          <p:cNvSpPr txBox="1"/>
          <p:nvPr/>
        </p:nvSpPr>
        <p:spPr>
          <a:xfrm>
            <a:off x="9120505" y="2628900"/>
            <a:ext cx="589280" cy="583565"/>
          </a:xfrm>
          <a:prstGeom prst="rect">
            <a:avLst/>
          </a:prstGeom>
          <a:gradFill>
            <a:gsLst>
              <a:gs pos="0">
                <a:srgbClr val="E30000"/>
              </a:gs>
              <a:gs pos="100000">
                <a:srgbClr val="760303"/>
              </a:gs>
            </a:gsLst>
            <a:lin ang="5400000" scaled="0"/>
          </a:gradFill>
        </p:spPr>
        <p:txBody>
          <a:bodyPr wrap="none" rtlCol="0" anchor="t">
            <a:spAutoFit/>
          </a:bodyPr>
          <a:p>
            <a:r>
              <a:rPr lang="zh-CN" altLang="en-US" sz="3200">
                <a:latin typeface="Calibri" panose="020F0502020204030204" charset="0"/>
              </a:rPr>
              <a:t>④</a:t>
            </a:r>
            <a:endParaRPr lang="zh-CN" altLang="en-US" sz="3200">
              <a:latin typeface="Calibri" panose="020F050202020403020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0" y="792480"/>
            <a:ext cx="11907013" cy="150875"/>
          </a:xfrm>
          <a:prstGeom prst="rect">
            <a:avLst/>
          </a:prstGeom>
          <a:blipFill>
            <a:blip r:embed="rId1" cstate="print"/>
            <a:stretch>
              <a:fillRect/>
            </a:stretch>
          </a:blipFill>
        </p:spPr>
        <p:txBody>
          <a:bodyPr wrap="square" lIns="0" tIns="0" rIns="0" bIns="0" rtlCol="0"/>
          <a:lstStyle/>
          <a:p/>
        </p:txBody>
      </p:sp>
      <p:sp>
        <p:nvSpPr>
          <p:cNvPr id="6" name="object 6"/>
          <p:cNvSpPr/>
          <p:nvPr/>
        </p:nvSpPr>
        <p:spPr>
          <a:xfrm>
            <a:off x="162305" y="867917"/>
            <a:ext cx="11553825" cy="0"/>
          </a:xfrm>
          <a:custGeom>
            <a:avLst/>
            <a:gdLst/>
            <a:ahLst/>
            <a:cxnLst/>
            <a:rect l="l" t="t" r="r" b="b"/>
            <a:pathLst>
              <a:path w="11553825">
                <a:moveTo>
                  <a:pt x="0" y="0"/>
                </a:moveTo>
                <a:lnTo>
                  <a:pt x="11553825" y="0"/>
                </a:lnTo>
              </a:path>
            </a:pathLst>
          </a:custGeom>
          <a:ln w="19812">
            <a:solidFill>
              <a:srgbClr val="D9D9D9"/>
            </a:solidFill>
          </a:ln>
        </p:spPr>
        <p:txBody>
          <a:bodyPr wrap="square" lIns="0" tIns="0" rIns="0" bIns="0" rtlCol="0"/>
          <a:lstStyle/>
          <a:p/>
        </p:txBody>
      </p:sp>
      <p:sp>
        <p:nvSpPr>
          <p:cNvPr id="2" name="文本框 1"/>
          <p:cNvSpPr txBox="1"/>
          <p:nvPr/>
        </p:nvSpPr>
        <p:spPr>
          <a:xfrm>
            <a:off x="983615" y="1025526"/>
            <a:ext cx="10259695" cy="368300"/>
          </a:xfrm>
          <a:prstGeom prst="rect">
            <a:avLst/>
          </a:prstGeom>
          <a:noFill/>
          <a:ln w="9525">
            <a:noFill/>
          </a:ln>
        </p:spPr>
        <p:txBody>
          <a:bodyPr wrap="square">
            <a:spAutoFit/>
          </a:bodyPr>
          <a:lstStyle/>
          <a:p>
            <a:r>
              <a:rPr lang="en-US" altLang="zh-CN" dirty="0"/>
              <a:t>       </a:t>
            </a:r>
            <a:r>
              <a:rPr lang="zh-CN" altLang="en-US" dirty="0"/>
              <a:t>图片添加完毕之后开始上传。然后点关闭上传按钮返回到提交审批界面。</a:t>
            </a:r>
            <a:endParaRPr lang="zh-CN" altLang="en-US" dirty="0"/>
          </a:p>
        </p:txBody>
      </p:sp>
      <p:sp>
        <p:nvSpPr>
          <p:cNvPr id="27" name="object 2"/>
          <p:cNvSpPr/>
          <p:nvPr/>
        </p:nvSpPr>
        <p:spPr>
          <a:xfrm>
            <a:off x="11804174" y="152150"/>
            <a:ext cx="387826" cy="691570"/>
          </a:xfrm>
          <a:prstGeom prst="rect">
            <a:avLst/>
          </a:prstGeom>
          <a:blipFill>
            <a:blip r:embed="rId2" cstate="print"/>
            <a:stretch>
              <a:fillRect/>
            </a:stretch>
          </a:blipFill>
        </p:spPr>
        <p:txBody>
          <a:bodyPr wrap="square" lIns="0" tIns="0" rIns="0" bIns="0" rtlCol="0"/>
          <a:lstStyle/>
          <a:p/>
        </p:txBody>
      </p:sp>
      <p:sp>
        <p:nvSpPr>
          <p:cNvPr id="28" name="object 4"/>
          <p:cNvSpPr/>
          <p:nvPr/>
        </p:nvSpPr>
        <p:spPr>
          <a:xfrm>
            <a:off x="9892918" y="316610"/>
            <a:ext cx="1760220" cy="481583"/>
          </a:xfrm>
          <a:prstGeom prst="rect">
            <a:avLst/>
          </a:prstGeom>
          <a:blipFill>
            <a:blip r:embed="rId3" cstate="print"/>
            <a:stretch>
              <a:fillRect/>
            </a:stretch>
          </a:blipFill>
        </p:spPr>
        <p:txBody>
          <a:bodyPr wrap="square" lIns="0" tIns="0" rIns="0" bIns="0" rtlCol="0"/>
          <a:lstStyle/>
          <a:p/>
        </p:txBody>
      </p:sp>
      <p:sp>
        <p:nvSpPr>
          <p:cNvPr id="12" name="object 2"/>
          <p:cNvSpPr/>
          <p:nvPr/>
        </p:nvSpPr>
        <p:spPr>
          <a:xfrm>
            <a:off x="11804383" y="157621"/>
            <a:ext cx="389293" cy="685232"/>
          </a:xfrm>
          <a:custGeom>
            <a:avLst/>
            <a:gdLst/>
            <a:ahLst/>
            <a:cxnLst/>
            <a:rect l="l" t="t" r="r" b="b"/>
            <a:pathLst>
              <a:path w="389254" h="685165">
                <a:moveTo>
                  <a:pt x="388778" y="0"/>
                </a:moveTo>
                <a:lnTo>
                  <a:pt x="22383" y="297626"/>
                </a:lnTo>
                <a:lnTo>
                  <a:pt x="5595" y="318454"/>
                </a:lnTo>
                <a:lnTo>
                  <a:pt x="0" y="342330"/>
                </a:lnTo>
                <a:lnTo>
                  <a:pt x="5595" y="366206"/>
                </a:lnTo>
                <a:lnTo>
                  <a:pt x="22383" y="387034"/>
                </a:lnTo>
                <a:lnTo>
                  <a:pt x="388778" y="684660"/>
                </a:lnTo>
                <a:lnTo>
                  <a:pt x="388778" y="0"/>
                </a:lnTo>
                <a:close/>
              </a:path>
            </a:pathLst>
          </a:custGeom>
          <a:solidFill>
            <a:srgbClr val="3B3C42"/>
          </a:solidFill>
        </p:spPr>
        <p:txBody>
          <a:bodyPr wrap="square" lIns="0" tIns="0" rIns="0" bIns="0" rtlCol="0"/>
          <a:lstStyle/>
          <a:p>
            <a:endParaRPr sz="135"/>
          </a:p>
        </p:txBody>
      </p:sp>
      <p:sp>
        <p:nvSpPr>
          <p:cNvPr id="13" name="object 2"/>
          <p:cNvSpPr/>
          <p:nvPr/>
        </p:nvSpPr>
        <p:spPr>
          <a:xfrm>
            <a:off x="11805971" y="63"/>
            <a:ext cx="387864" cy="691638"/>
          </a:xfrm>
          <a:prstGeom prst="rect">
            <a:avLst/>
          </a:prstGeom>
          <a:blipFill>
            <a:blip r:embed="rId4" cstate="print"/>
            <a:stretch>
              <a:fillRect/>
            </a:stretch>
          </a:blipFill>
        </p:spPr>
        <p:txBody>
          <a:bodyPr wrap="square" lIns="0" tIns="0" rIns="0" bIns="0" rtlCol="0"/>
          <a:lstStyle/>
          <a:p>
            <a:endParaRPr sz="135"/>
          </a:p>
        </p:txBody>
      </p:sp>
      <p:sp>
        <p:nvSpPr>
          <p:cNvPr id="8" name="文本框 7"/>
          <p:cNvSpPr txBox="1"/>
          <p:nvPr/>
        </p:nvSpPr>
        <p:spPr>
          <a:xfrm>
            <a:off x="1113155" y="293370"/>
            <a:ext cx="10625455" cy="521970"/>
          </a:xfrm>
          <a:prstGeom prst="rect">
            <a:avLst/>
          </a:prstGeom>
          <a:noFill/>
        </p:spPr>
        <p:txBody>
          <a:bodyPr wrap="square" rtlCol="0">
            <a:spAutoFit/>
          </a:bodyPr>
          <a:p>
            <a:pPr>
              <a:buClrTx/>
              <a:buSzTx/>
              <a:buFontTx/>
            </a:pP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3.网上报销业务填报流程---</a:t>
            </a:r>
            <a:r>
              <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日常报销</a:t>
            </a: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sym typeface="+mn-ea"/>
              </a:rPr>
              <a:t>-</a:t>
            </a:r>
            <a:r>
              <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sym typeface="+mn-ea"/>
              </a:rPr>
              <a:t>提交审批</a:t>
            </a:r>
            <a:endPar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endParaRPr>
          </a:p>
        </p:txBody>
      </p:sp>
      <p:pic>
        <p:nvPicPr>
          <p:cNvPr id="4" name="图片 27"/>
          <p:cNvPicPr>
            <a:picLocks noChangeAspect="1" noChangeArrowheads="1"/>
          </p:cNvPicPr>
          <p:nvPr/>
        </p:nvPicPr>
        <p:blipFill>
          <a:blip r:embed="rId5" cstate="print"/>
          <a:srcRect/>
          <a:stretch>
            <a:fillRect/>
          </a:stretch>
        </p:blipFill>
        <p:spPr>
          <a:xfrm>
            <a:off x="1750060" y="2174240"/>
            <a:ext cx="3096895" cy="4711700"/>
          </a:xfrm>
          <a:prstGeom prst="rect">
            <a:avLst/>
          </a:prstGeom>
          <a:noFill/>
          <a:ln w="9525">
            <a:noFill/>
            <a:miter lim="800000"/>
            <a:headEnd/>
            <a:tailEnd/>
          </a:ln>
        </p:spPr>
      </p:pic>
      <p:pic>
        <p:nvPicPr>
          <p:cNvPr id="17" name="图片 30"/>
          <p:cNvPicPr>
            <a:picLocks noChangeAspect="1" noChangeArrowheads="1"/>
          </p:cNvPicPr>
          <p:nvPr/>
        </p:nvPicPr>
        <p:blipFill>
          <a:blip r:embed="rId6" cstate="print"/>
          <a:srcRect/>
          <a:stretch>
            <a:fillRect/>
          </a:stretch>
        </p:blipFill>
        <p:spPr>
          <a:xfrm>
            <a:off x="5664200" y="2175510"/>
            <a:ext cx="3722370" cy="4686935"/>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0" y="792480"/>
            <a:ext cx="11907013" cy="150875"/>
          </a:xfrm>
          <a:prstGeom prst="rect">
            <a:avLst/>
          </a:prstGeom>
          <a:blipFill>
            <a:blip r:embed="rId1" cstate="print"/>
            <a:stretch>
              <a:fillRect/>
            </a:stretch>
          </a:blipFill>
        </p:spPr>
        <p:txBody>
          <a:bodyPr wrap="square" lIns="0" tIns="0" rIns="0" bIns="0" rtlCol="0"/>
          <a:lstStyle/>
          <a:p/>
        </p:txBody>
      </p:sp>
      <p:sp>
        <p:nvSpPr>
          <p:cNvPr id="6" name="object 6"/>
          <p:cNvSpPr/>
          <p:nvPr/>
        </p:nvSpPr>
        <p:spPr>
          <a:xfrm>
            <a:off x="162305" y="867917"/>
            <a:ext cx="11553825" cy="0"/>
          </a:xfrm>
          <a:custGeom>
            <a:avLst/>
            <a:gdLst/>
            <a:ahLst/>
            <a:cxnLst/>
            <a:rect l="l" t="t" r="r" b="b"/>
            <a:pathLst>
              <a:path w="11553825">
                <a:moveTo>
                  <a:pt x="0" y="0"/>
                </a:moveTo>
                <a:lnTo>
                  <a:pt x="11553825" y="0"/>
                </a:lnTo>
              </a:path>
            </a:pathLst>
          </a:custGeom>
          <a:ln w="19812">
            <a:solidFill>
              <a:srgbClr val="D9D9D9"/>
            </a:solidFill>
          </a:ln>
        </p:spPr>
        <p:txBody>
          <a:bodyPr wrap="square" lIns="0" tIns="0" rIns="0" bIns="0" rtlCol="0"/>
          <a:lstStyle/>
          <a:p/>
        </p:txBody>
      </p:sp>
      <p:sp>
        <p:nvSpPr>
          <p:cNvPr id="2" name="文本框 1"/>
          <p:cNvSpPr txBox="1"/>
          <p:nvPr/>
        </p:nvSpPr>
        <p:spPr>
          <a:xfrm>
            <a:off x="966470" y="901066"/>
            <a:ext cx="10259695" cy="922020"/>
          </a:xfrm>
          <a:prstGeom prst="rect">
            <a:avLst/>
          </a:prstGeom>
          <a:noFill/>
          <a:ln w="9525">
            <a:noFill/>
          </a:ln>
        </p:spPr>
        <p:txBody>
          <a:bodyPr wrap="square">
            <a:spAutoFit/>
          </a:bodyPr>
          <a:lstStyle/>
          <a:p>
            <a:r>
              <a:rPr lang="en-US" altLang="zh-CN" dirty="0"/>
              <a:t>       </a:t>
            </a:r>
            <a:r>
              <a:rPr lang="zh-CN" altLang="en-US" dirty="0"/>
              <a:t>待所有文件上传完毕后，在下方上传附件列表中查看是否已经是本次报销业务的全部内容、没有遗漏，在列表中的文件可用鼠标进行点击查看，确认信息完整后，点击确认提交审批，出现提交成功提示框，则本次网上报销业务填报完毕，等待相关负责人进行审批。</a:t>
            </a:r>
            <a:endParaRPr lang="zh-CN" altLang="en-US" dirty="0">
              <a:solidFill>
                <a:srgbClr val="FF0000"/>
              </a:solidFill>
            </a:endParaRPr>
          </a:p>
        </p:txBody>
      </p:sp>
      <p:sp>
        <p:nvSpPr>
          <p:cNvPr id="27" name="object 2"/>
          <p:cNvSpPr/>
          <p:nvPr/>
        </p:nvSpPr>
        <p:spPr>
          <a:xfrm>
            <a:off x="11804174" y="152150"/>
            <a:ext cx="387826" cy="691570"/>
          </a:xfrm>
          <a:prstGeom prst="rect">
            <a:avLst/>
          </a:prstGeom>
          <a:blipFill>
            <a:blip r:embed="rId2" cstate="print"/>
            <a:stretch>
              <a:fillRect/>
            </a:stretch>
          </a:blipFill>
        </p:spPr>
        <p:txBody>
          <a:bodyPr wrap="square" lIns="0" tIns="0" rIns="0" bIns="0" rtlCol="0"/>
          <a:lstStyle/>
          <a:p/>
        </p:txBody>
      </p:sp>
      <p:sp>
        <p:nvSpPr>
          <p:cNvPr id="28" name="object 4"/>
          <p:cNvSpPr/>
          <p:nvPr/>
        </p:nvSpPr>
        <p:spPr>
          <a:xfrm>
            <a:off x="9892918" y="316610"/>
            <a:ext cx="1760220" cy="481583"/>
          </a:xfrm>
          <a:prstGeom prst="rect">
            <a:avLst/>
          </a:prstGeom>
          <a:blipFill>
            <a:blip r:embed="rId3" cstate="print"/>
            <a:stretch>
              <a:fillRect/>
            </a:stretch>
          </a:blipFill>
        </p:spPr>
        <p:txBody>
          <a:bodyPr wrap="square" lIns="0" tIns="0" rIns="0" bIns="0" rtlCol="0"/>
          <a:lstStyle/>
          <a:p/>
        </p:txBody>
      </p:sp>
      <p:sp>
        <p:nvSpPr>
          <p:cNvPr id="12" name="object 2"/>
          <p:cNvSpPr/>
          <p:nvPr/>
        </p:nvSpPr>
        <p:spPr>
          <a:xfrm>
            <a:off x="11804383" y="157621"/>
            <a:ext cx="389293" cy="685232"/>
          </a:xfrm>
          <a:custGeom>
            <a:avLst/>
            <a:gdLst/>
            <a:ahLst/>
            <a:cxnLst/>
            <a:rect l="l" t="t" r="r" b="b"/>
            <a:pathLst>
              <a:path w="389254" h="685165">
                <a:moveTo>
                  <a:pt x="388778" y="0"/>
                </a:moveTo>
                <a:lnTo>
                  <a:pt x="22383" y="297626"/>
                </a:lnTo>
                <a:lnTo>
                  <a:pt x="5595" y="318454"/>
                </a:lnTo>
                <a:lnTo>
                  <a:pt x="0" y="342330"/>
                </a:lnTo>
                <a:lnTo>
                  <a:pt x="5595" y="366206"/>
                </a:lnTo>
                <a:lnTo>
                  <a:pt x="22383" y="387034"/>
                </a:lnTo>
                <a:lnTo>
                  <a:pt x="388778" y="684660"/>
                </a:lnTo>
                <a:lnTo>
                  <a:pt x="388778" y="0"/>
                </a:lnTo>
                <a:close/>
              </a:path>
            </a:pathLst>
          </a:custGeom>
          <a:solidFill>
            <a:srgbClr val="3B3C42"/>
          </a:solidFill>
        </p:spPr>
        <p:txBody>
          <a:bodyPr wrap="square" lIns="0" tIns="0" rIns="0" bIns="0" rtlCol="0"/>
          <a:lstStyle/>
          <a:p>
            <a:endParaRPr sz="135"/>
          </a:p>
        </p:txBody>
      </p:sp>
      <p:sp>
        <p:nvSpPr>
          <p:cNvPr id="13" name="object 2"/>
          <p:cNvSpPr/>
          <p:nvPr/>
        </p:nvSpPr>
        <p:spPr>
          <a:xfrm>
            <a:off x="11805971" y="63"/>
            <a:ext cx="387864" cy="691638"/>
          </a:xfrm>
          <a:prstGeom prst="rect">
            <a:avLst/>
          </a:prstGeom>
          <a:blipFill>
            <a:blip r:embed="rId4" cstate="print"/>
            <a:stretch>
              <a:fillRect/>
            </a:stretch>
          </a:blipFill>
        </p:spPr>
        <p:txBody>
          <a:bodyPr wrap="square" lIns="0" tIns="0" rIns="0" bIns="0" rtlCol="0"/>
          <a:lstStyle/>
          <a:p>
            <a:endParaRPr sz="135"/>
          </a:p>
        </p:txBody>
      </p:sp>
      <p:sp>
        <p:nvSpPr>
          <p:cNvPr id="8" name="文本框 7"/>
          <p:cNvSpPr txBox="1"/>
          <p:nvPr/>
        </p:nvSpPr>
        <p:spPr>
          <a:xfrm>
            <a:off x="1113155" y="293370"/>
            <a:ext cx="10625455" cy="521970"/>
          </a:xfrm>
          <a:prstGeom prst="rect">
            <a:avLst/>
          </a:prstGeom>
          <a:noFill/>
        </p:spPr>
        <p:txBody>
          <a:bodyPr wrap="square" rtlCol="0">
            <a:spAutoFit/>
          </a:bodyPr>
          <a:p>
            <a:pPr>
              <a:buClrTx/>
              <a:buSzTx/>
              <a:buFontTx/>
            </a:pP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3.网上报销业务填报流程---</a:t>
            </a:r>
            <a:r>
              <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日常报销</a:t>
            </a: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sym typeface="+mn-ea"/>
              </a:rPr>
              <a:t>-</a:t>
            </a:r>
            <a:r>
              <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sym typeface="+mn-ea"/>
              </a:rPr>
              <a:t>提交审批</a:t>
            </a:r>
            <a:endPar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endParaRPr>
          </a:p>
        </p:txBody>
      </p:sp>
      <p:pic>
        <p:nvPicPr>
          <p:cNvPr id="9" name="图片 39"/>
          <p:cNvPicPr>
            <a:picLocks noChangeAspect="1" noChangeArrowheads="1"/>
          </p:cNvPicPr>
          <p:nvPr>
            <p:custDataLst>
              <p:tags r:id="rId5"/>
            </p:custDataLst>
          </p:nvPr>
        </p:nvPicPr>
        <p:blipFill>
          <a:blip r:embed="rId6" cstate="print"/>
          <a:srcRect/>
          <a:stretch>
            <a:fillRect/>
          </a:stretch>
        </p:blipFill>
        <p:spPr>
          <a:xfrm>
            <a:off x="162560" y="2132965"/>
            <a:ext cx="11847830" cy="467487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0" y="792480"/>
            <a:ext cx="11907013" cy="150875"/>
          </a:xfrm>
          <a:prstGeom prst="rect">
            <a:avLst/>
          </a:prstGeom>
          <a:blipFill>
            <a:blip r:embed="rId1" cstate="print"/>
            <a:stretch>
              <a:fillRect/>
            </a:stretch>
          </a:blipFill>
        </p:spPr>
        <p:txBody>
          <a:bodyPr wrap="square" lIns="0" tIns="0" rIns="0" bIns="0" rtlCol="0"/>
          <a:lstStyle/>
          <a:p/>
        </p:txBody>
      </p:sp>
      <p:sp>
        <p:nvSpPr>
          <p:cNvPr id="6" name="object 6"/>
          <p:cNvSpPr/>
          <p:nvPr/>
        </p:nvSpPr>
        <p:spPr>
          <a:xfrm>
            <a:off x="162305" y="867917"/>
            <a:ext cx="11553825" cy="0"/>
          </a:xfrm>
          <a:custGeom>
            <a:avLst/>
            <a:gdLst/>
            <a:ahLst/>
            <a:cxnLst/>
            <a:rect l="l" t="t" r="r" b="b"/>
            <a:pathLst>
              <a:path w="11553825">
                <a:moveTo>
                  <a:pt x="0" y="0"/>
                </a:moveTo>
                <a:lnTo>
                  <a:pt x="11553825" y="0"/>
                </a:lnTo>
              </a:path>
            </a:pathLst>
          </a:custGeom>
          <a:ln w="19812">
            <a:solidFill>
              <a:srgbClr val="D9D9D9"/>
            </a:solidFill>
          </a:ln>
        </p:spPr>
        <p:txBody>
          <a:bodyPr wrap="square" lIns="0" tIns="0" rIns="0" bIns="0" rtlCol="0"/>
          <a:lstStyle/>
          <a:p/>
        </p:txBody>
      </p:sp>
      <p:sp>
        <p:nvSpPr>
          <p:cNvPr id="2" name="文本框 1"/>
          <p:cNvSpPr txBox="1"/>
          <p:nvPr/>
        </p:nvSpPr>
        <p:spPr>
          <a:xfrm>
            <a:off x="1113155" y="293370"/>
            <a:ext cx="10625455" cy="521970"/>
          </a:xfrm>
          <a:prstGeom prst="rect">
            <a:avLst/>
          </a:prstGeom>
          <a:noFill/>
        </p:spPr>
        <p:txBody>
          <a:bodyPr wrap="square" rtlCol="0">
            <a:spAutoFit/>
          </a:bodyPr>
          <a:lstStyle/>
          <a:p>
            <a:pPr>
              <a:buClrTx/>
              <a:buSzTx/>
              <a:buFontTx/>
            </a:pP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1.</a:t>
            </a:r>
            <a:r>
              <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网上报销系统</a:t>
            </a: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a:t>
            </a:r>
            <a:r>
              <a:rPr lang="zh-CN" altLang="en-US" sz="2800" b="1" dirty="0" smtClean="0">
                <a:solidFill>
                  <a:srgbClr val="FF0000"/>
                </a:solidFill>
                <a:latin typeface="宋体" panose="02010600030101010101" pitchFamily="2" charset="-122"/>
                <a:cs typeface="宋体" panose="02010600030101010101" pitchFamily="2" charset="-122"/>
              </a:rPr>
              <a:t>线下</a:t>
            </a:r>
            <a:r>
              <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审批流程图</a:t>
            </a:r>
            <a:endParaRPr lang="zh-CN" sz="2800" b="1" dirty="0">
              <a:gradFill>
                <a:gsLst>
                  <a:gs pos="0">
                    <a:srgbClr val="007BD3"/>
                  </a:gs>
                  <a:gs pos="100000">
                    <a:srgbClr val="034373"/>
                  </a:gs>
                </a:gsLst>
                <a:lin scaled="0"/>
              </a:gradFill>
              <a:latin typeface="宋体" panose="02010600030101010101" pitchFamily="2" charset="-122"/>
              <a:cs typeface="宋体" panose="02010600030101010101" pitchFamily="2" charset="-122"/>
            </a:endParaRPr>
          </a:p>
        </p:txBody>
      </p:sp>
      <p:sp>
        <p:nvSpPr>
          <p:cNvPr id="27" name="object 2"/>
          <p:cNvSpPr/>
          <p:nvPr/>
        </p:nvSpPr>
        <p:spPr>
          <a:xfrm>
            <a:off x="11804174" y="152150"/>
            <a:ext cx="387826" cy="691570"/>
          </a:xfrm>
          <a:prstGeom prst="rect">
            <a:avLst/>
          </a:prstGeom>
          <a:blipFill>
            <a:blip r:embed="rId2" cstate="print"/>
            <a:stretch>
              <a:fillRect/>
            </a:stretch>
          </a:blipFill>
        </p:spPr>
        <p:txBody>
          <a:bodyPr wrap="square" lIns="0" tIns="0" rIns="0" bIns="0" rtlCol="0"/>
          <a:lstStyle/>
          <a:p/>
        </p:txBody>
      </p:sp>
      <p:sp>
        <p:nvSpPr>
          <p:cNvPr id="28" name="object 4"/>
          <p:cNvSpPr/>
          <p:nvPr/>
        </p:nvSpPr>
        <p:spPr>
          <a:xfrm>
            <a:off x="9892918" y="316610"/>
            <a:ext cx="1760220" cy="481583"/>
          </a:xfrm>
          <a:prstGeom prst="rect">
            <a:avLst/>
          </a:prstGeom>
          <a:blipFill>
            <a:blip r:embed="rId3" cstate="print"/>
            <a:stretch>
              <a:fillRect/>
            </a:stretch>
          </a:blipFill>
        </p:spPr>
        <p:txBody>
          <a:bodyPr wrap="square" lIns="0" tIns="0" rIns="0" bIns="0" rtlCol="0"/>
          <a:lstStyle/>
          <a:p/>
        </p:txBody>
      </p:sp>
      <p:sp>
        <p:nvSpPr>
          <p:cNvPr id="7" name="object 2"/>
          <p:cNvSpPr/>
          <p:nvPr/>
        </p:nvSpPr>
        <p:spPr>
          <a:xfrm>
            <a:off x="11804383" y="157621"/>
            <a:ext cx="389293" cy="685232"/>
          </a:xfrm>
          <a:custGeom>
            <a:avLst/>
            <a:gdLst/>
            <a:ahLst/>
            <a:cxnLst/>
            <a:rect l="l" t="t" r="r" b="b"/>
            <a:pathLst>
              <a:path w="389254" h="685165">
                <a:moveTo>
                  <a:pt x="388778" y="0"/>
                </a:moveTo>
                <a:lnTo>
                  <a:pt x="22383" y="297626"/>
                </a:lnTo>
                <a:lnTo>
                  <a:pt x="5595" y="318454"/>
                </a:lnTo>
                <a:lnTo>
                  <a:pt x="0" y="342330"/>
                </a:lnTo>
                <a:lnTo>
                  <a:pt x="5595" y="366206"/>
                </a:lnTo>
                <a:lnTo>
                  <a:pt x="22383" y="387034"/>
                </a:lnTo>
                <a:lnTo>
                  <a:pt x="388778" y="684660"/>
                </a:lnTo>
                <a:lnTo>
                  <a:pt x="388778" y="0"/>
                </a:lnTo>
                <a:close/>
              </a:path>
            </a:pathLst>
          </a:custGeom>
          <a:solidFill>
            <a:srgbClr val="3B3C42"/>
          </a:solidFill>
        </p:spPr>
        <p:txBody>
          <a:bodyPr wrap="square" lIns="0" tIns="0" rIns="0" bIns="0" rtlCol="0"/>
          <a:lstStyle/>
          <a:p>
            <a:endParaRPr sz="135"/>
          </a:p>
        </p:txBody>
      </p:sp>
      <p:sp>
        <p:nvSpPr>
          <p:cNvPr id="8" name="object 2"/>
          <p:cNvSpPr/>
          <p:nvPr/>
        </p:nvSpPr>
        <p:spPr>
          <a:xfrm>
            <a:off x="11805971" y="63"/>
            <a:ext cx="387864" cy="691638"/>
          </a:xfrm>
          <a:prstGeom prst="rect">
            <a:avLst/>
          </a:prstGeom>
          <a:blipFill>
            <a:blip r:embed="rId4" cstate="print"/>
            <a:stretch>
              <a:fillRect/>
            </a:stretch>
          </a:blipFill>
        </p:spPr>
        <p:txBody>
          <a:bodyPr wrap="square" lIns="0" tIns="0" rIns="0" bIns="0" rtlCol="0"/>
          <a:lstStyle/>
          <a:p>
            <a:endParaRPr sz="135"/>
          </a:p>
        </p:txBody>
      </p:sp>
      <p:sp>
        <p:nvSpPr>
          <p:cNvPr id="3" name="文本框 2"/>
          <p:cNvSpPr txBox="1"/>
          <p:nvPr/>
        </p:nvSpPr>
        <p:spPr>
          <a:xfrm>
            <a:off x="695325" y="2811780"/>
            <a:ext cx="459740" cy="1190625"/>
          </a:xfrm>
          <a:prstGeom prst="rect">
            <a:avLst/>
          </a:prstGeom>
          <a:noFill/>
          <a:ln w="28575">
            <a:solidFill>
              <a:schemeClr val="tx1"/>
            </a:solidFill>
          </a:ln>
        </p:spPr>
        <p:txBody>
          <a:bodyPr vert="eaVert" wrap="square" rtlCol="0">
            <a:spAutoFit/>
          </a:bodyPr>
          <a:p>
            <a:r>
              <a:rPr lang="en-US" altLang="zh-CN"/>
              <a:t>  </a:t>
            </a:r>
            <a:r>
              <a:rPr lang="zh-CN" altLang="en-US"/>
              <a:t>登陆系统</a:t>
            </a:r>
            <a:endParaRPr lang="zh-CN" altLang="en-US"/>
          </a:p>
        </p:txBody>
      </p:sp>
      <p:cxnSp>
        <p:nvCxnSpPr>
          <p:cNvPr id="4" name="直接箭头连接符 3"/>
          <p:cNvCxnSpPr/>
          <p:nvPr/>
        </p:nvCxnSpPr>
        <p:spPr>
          <a:xfrm>
            <a:off x="1155065" y="3335655"/>
            <a:ext cx="404495" cy="20955"/>
          </a:xfrm>
          <a:prstGeom prst="straightConnector1">
            <a:avLst/>
          </a:prstGeom>
          <a:ln>
            <a:tailEnd type="arrow" w="med" len="med"/>
          </a:ln>
        </p:spPr>
        <p:style>
          <a:lnRef idx="3">
            <a:schemeClr val="accent4"/>
          </a:lnRef>
          <a:fillRef idx="0">
            <a:schemeClr val="accent4"/>
          </a:fillRef>
          <a:effectRef idx="2">
            <a:schemeClr val="accent4"/>
          </a:effectRef>
          <a:fontRef idx="minor">
            <a:schemeClr val="tx1"/>
          </a:fontRef>
        </p:style>
      </p:cxnSp>
      <p:sp>
        <p:nvSpPr>
          <p:cNvPr id="1073743880" name="菱形 24"/>
          <p:cNvSpPr/>
          <p:nvPr/>
        </p:nvSpPr>
        <p:spPr>
          <a:xfrm>
            <a:off x="2273935" y="2640965"/>
            <a:ext cx="2141855" cy="1432560"/>
          </a:xfrm>
          <a:prstGeom prst="diamond">
            <a:avLst/>
          </a:prstGeom>
          <a:solidFill>
            <a:srgbClr val="FFFFFF"/>
          </a:solidFill>
          <a:ln w="38100" cap="flat" cmpd="sng">
            <a:solidFill>
              <a:schemeClr val="tx1"/>
            </a:solidFill>
            <a:prstDash val="solid"/>
            <a:miter/>
            <a:headEnd type="none" w="med" len="med"/>
            <a:tailEnd type="none" w="med" len="med"/>
          </a:ln>
        </p:spPr>
        <p:txBody>
          <a:bodyPr/>
          <a:p>
            <a:endParaRPr lang="zh-CN" altLang="en-US"/>
          </a:p>
          <a:p>
            <a:endParaRPr lang="zh-CN" altLang="en-US"/>
          </a:p>
        </p:txBody>
      </p:sp>
      <p:sp>
        <p:nvSpPr>
          <p:cNvPr id="1073743885" name="文本框 35"/>
          <p:cNvSpPr txBox="1"/>
          <p:nvPr/>
        </p:nvSpPr>
        <p:spPr>
          <a:xfrm>
            <a:off x="2578100" y="3140710"/>
            <a:ext cx="1553845" cy="284480"/>
          </a:xfrm>
          <a:prstGeom prst="rect">
            <a:avLst/>
          </a:prstGeom>
          <a:solidFill>
            <a:srgbClr val="FFFFFF"/>
          </a:solidFill>
          <a:ln w="9525">
            <a:noFill/>
          </a:ln>
        </p:spPr>
        <p:txBody>
          <a:bodyPr lIns="88884" tIns="50796" rIns="88884" bIns="50796"/>
          <a:p>
            <a:r>
              <a:rPr lang="zh-CN" altLang="en-US"/>
              <a:t>选择报销类别</a:t>
            </a:r>
            <a:endParaRPr lang="zh-CN" altLang="en-US"/>
          </a:p>
          <a:p>
            <a:endParaRPr lang="zh-CN" altLang="en-US"/>
          </a:p>
        </p:txBody>
      </p:sp>
      <p:cxnSp>
        <p:nvCxnSpPr>
          <p:cNvPr id="9" name="肘形连接符 8"/>
          <p:cNvCxnSpPr/>
          <p:nvPr/>
        </p:nvCxnSpPr>
        <p:spPr>
          <a:xfrm rot="16200000">
            <a:off x="3488055" y="1341120"/>
            <a:ext cx="1200785" cy="1487170"/>
          </a:xfrm>
          <a:prstGeom prst="bentConnector2">
            <a:avLst/>
          </a:prstGeom>
          <a:ln>
            <a:tailEnd type="arrow" w="med" len="med"/>
          </a:ln>
        </p:spPr>
        <p:style>
          <a:lnRef idx="3">
            <a:schemeClr val="accent4"/>
          </a:lnRef>
          <a:fillRef idx="0">
            <a:schemeClr val="accent4"/>
          </a:fillRef>
          <a:effectRef idx="2">
            <a:schemeClr val="accent4"/>
          </a:effectRef>
          <a:fontRef idx="minor">
            <a:schemeClr val="tx1"/>
          </a:fontRef>
        </p:style>
      </p:cxnSp>
      <p:cxnSp>
        <p:nvCxnSpPr>
          <p:cNvPr id="10" name="直接箭头连接符 9"/>
          <p:cNvCxnSpPr/>
          <p:nvPr/>
        </p:nvCxnSpPr>
        <p:spPr>
          <a:xfrm>
            <a:off x="4415790" y="3338830"/>
            <a:ext cx="310515" cy="17780"/>
          </a:xfrm>
          <a:prstGeom prst="straightConnector1">
            <a:avLst/>
          </a:prstGeom>
          <a:ln>
            <a:tailEnd type="arrow" w="med" len="med"/>
          </a:ln>
        </p:spPr>
        <p:style>
          <a:lnRef idx="3">
            <a:schemeClr val="accent4"/>
          </a:lnRef>
          <a:fillRef idx="0">
            <a:schemeClr val="accent4"/>
          </a:fillRef>
          <a:effectRef idx="2">
            <a:schemeClr val="accent4"/>
          </a:effectRef>
          <a:fontRef idx="minor">
            <a:schemeClr val="tx1"/>
          </a:fontRef>
        </p:style>
      </p:cxnSp>
      <p:cxnSp>
        <p:nvCxnSpPr>
          <p:cNvPr id="11" name="肘形连接符 10"/>
          <p:cNvCxnSpPr/>
          <p:nvPr/>
        </p:nvCxnSpPr>
        <p:spPr>
          <a:xfrm rot="5400000" flipV="1">
            <a:off x="3470275" y="3867150"/>
            <a:ext cx="1164590" cy="1414780"/>
          </a:xfrm>
          <a:prstGeom prst="bentConnector2">
            <a:avLst/>
          </a:prstGeom>
          <a:ln>
            <a:tailEnd type="arrow" w="med" len="med"/>
          </a:ln>
        </p:spPr>
        <p:style>
          <a:lnRef idx="3">
            <a:schemeClr val="accent4"/>
          </a:lnRef>
          <a:fillRef idx="0">
            <a:schemeClr val="accent4"/>
          </a:fillRef>
          <a:effectRef idx="2">
            <a:schemeClr val="accent4"/>
          </a:effectRef>
          <a:fontRef idx="minor">
            <a:schemeClr val="tx1"/>
          </a:fontRef>
        </p:style>
      </p:cxnSp>
      <p:sp>
        <p:nvSpPr>
          <p:cNvPr id="14" name="文本框 13"/>
          <p:cNvSpPr txBox="1"/>
          <p:nvPr/>
        </p:nvSpPr>
        <p:spPr>
          <a:xfrm>
            <a:off x="4780280" y="934720"/>
            <a:ext cx="416560" cy="1198880"/>
          </a:xfrm>
          <a:prstGeom prst="rect">
            <a:avLst/>
          </a:prstGeom>
          <a:noFill/>
          <a:ln>
            <a:solidFill>
              <a:schemeClr val="tx1"/>
            </a:solidFill>
          </a:ln>
        </p:spPr>
        <p:txBody>
          <a:bodyPr wrap="square" rtlCol="0">
            <a:spAutoFit/>
          </a:bodyPr>
          <a:p>
            <a:pPr algn="ctr"/>
            <a:r>
              <a:rPr lang="zh-CN" altLang="en-US"/>
              <a:t>日常报销</a:t>
            </a:r>
            <a:endParaRPr lang="zh-CN" altLang="en-US"/>
          </a:p>
        </p:txBody>
      </p:sp>
      <p:sp>
        <p:nvSpPr>
          <p:cNvPr id="15" name="文本框 14"/>
          <p:cNvSpPr txBox="1"/>
          <p:nvPr/>
        </p:nvSpPr>
        <p:spPr>
          <a:xfrm>
            <a:off x="4763770" y="2712085"/>
            <a:ext cx="423545" cy="1476375"/>
          </a:xfrm>
          <a:prstGeom prst="rect">
            <a:avLst/>
          </a:prstGeom>
          <a:noFill/>
          <a:ln>
            <a:solidFill>
              <a:schemeClr val="tx1"/>
            </a:solidFill>
          </a:ln>
        </p:spPr>
        <p:txBody>
          <a:bodyPr wrap="square" rtlCol="0">
            <a:spAutoFit/>
          </a:bodyPr>
          <a:p>
            <a:pPr algn="ctr"/>
            <a:r>
              <a:rPr lang="zh-CN" altLang="en-US"/>
              <a:t>差旅费报销</a:t>
            </a:r>
            <a:endParaRPr lang="zh-CN" altLang="en-US"/>
          </a:p>
        </p:txBody>
      </p:sp>
      <p:sp>
        <p:nvSpPr>
          <p:cNvPr id="16" name="文本框 15"/>
          <p:cNvSpPr txBox="1"/>
          <p:nvPr/>
        </p:nvSpPr>
        <p:spPr>
          <a:xfrm>
            <a:off x="4747260" y="4561205"/>
            <a:ext cx="440690" cy="1198880"/>
          </a:xfrm>
          <a:prstGeom prst="rect">
            <a:avLst/>
          </a:prstGeom>
          <a:noFill/>
          <a:ln>
            <a:solidFill>
              <a:schemeClr val="tx1"/>
            </a:solidFill>
          </a:ln>
        </p:spPr>
        <p:txBody>
          <a:bodyPr wrap="square" rtlCol="0">
            <a:spAutoFit/>
          </a:bodyPr>
          <a:p>
            <a:pPr algn="ctr"/>
            <a:r>
              <a:rPr lang="zh-CN" altLang="en-US"/>
              <a:t>借款业务</a:t>
            </a:r>
            <a:endParaRPr lang="zh-CN" altLang="en-US"/>
          </a:p>
        </p:txBody>
      </p:sp>
      <p:cxnSp>
        <p:nvCxnSpPr>
          <p:cNvPr id="17" name="肘形连接符 16"/>
          <p:cNvCxnSpPr>
            <a:endCxn id="18" idx="0"/>
          </p:cNvCxnSpPr>
          <p:nvPr/>
        </p:nvCxnSpPr>
        <p:spPr>
          <a:xfrm>
            <a:off x="5231765" y="1556385"/>
            <a:ext cx="1360170" cy="1216025"/>
          </a:xfrm>
          <a:prstGeom prst="bentConnector2">
            <a:avLst/>
          </a:prstGeom>
          <a:ln>
            <a:tailEnd type="arrow" w="med" len="med"/>
          </a:ln>
        </p:spPr>
        <p:style>
          <a:lnRef idx="3">
            <a:schemeClr val="accent4"/>
          </a:lnRef>
          <a:fillRef idx="0">
            <a:schemeClr val="accent4"/>
          </a:fillRef>
          <a:effectRef idx="2">
            <a:schemeClr val="accent4"/>
          </a:effectRef>
          <a:fontRef idx="minor">
            <a:schemeClr val="tx1"/>
          </a:fontRef>
        </p:style>
      </p:cxnSp>
      <p:sp>
        <p:nvSpPr>
          <p:cNvPr id="18" name="菱形 24"/>
          <p:cNvSpPr/>
          <p:nvPr/>
        </p:nvSpPr>
        <p:spPr>
          <a:xfrm>
            <a:off x="5701665" y="2772410"/>
            <a:ext cx="1779905" cy="1379855"/>
          </a:xfrm>
          <a:prstGeom prst="diamond">
            <a:avLst/>
          </a:prstGeom>
          <a:solidFill>
            <a:srgbClr val="FFFFFF"/>
          </a:solidFill>
          <a:ln w="38100" cap="flat" cmpd="sng">
            <a:solidFill>
              <a:schemeClr val="tx1"/>
            </a:solidFill>
            <a:prstDash val="solid"/>
            <a:miter/>
            <a:headEnd type="none" w="med" len="med"/>
            <a:tailEnd type="none" w="med" len="med"/>
          </a:ln>
        </p:spPr>
        <p:txBody>
          <a:bodyPr/>
          <a:p>
            <a:endParaRPr lang="zh-CN" altLang="en-US"/>
          </a:p>
          <a:p>
            <a:endParaRPr lang="zh-CN" altLang="en-US"/>
          </a:p>
        </p:txBody>
      </p:sp>
      <p:cxnSp>
        <p:nvCxnSpPr>
          <p:cNvPr id="19" name="直接箭头连接符 18"/>
          <p:cNvCxnSpPr/>
          <p:nvPr/>
        </p:nvCxnSpPr>
        <p:spPr>
          <a:xfrm>
            <a:off x="5193665" y="3420110"/>
            <a:ext cx="478155" cy="17780"/>
          </a:xfrm>
          <a:prstGeom prst="straightConnector1">
            <a:avLst/>
          </a:prstGeom>
          <a:ln>
            <a:tailEnd type="arrow" w="med" len="med"/>
          </a:ln>
        </p:spPr>
        <p:style>
          <a:lnRef idx="3">
            <a:schemeClr val="accent4"/>
          </a:lnRef>
          <a:fillRef idx="0">
            <a:schemeClr val="accent4"/>
          </a:fillRef>
          <a:effectRef idx="2">
            <a:schemeClr val="accent4"/>
          </a:effectRef>
          <a:fontRef idx="minor">
            <a:schemeClr val="tx1"/>
          </a:fontRef>
        </p:style>
      </p:cxnSp>
      <p:cxnSp>
        <p:nvCxnSpPr>
          <p:cNvPr id="20" name="肘形连接符 19"/>
          <p:cNvCxnSpPr>
            <a:endCxn id="18" idx="2"/>
          </p:cNvCxnSpPr>
          <p:nvPr/>
        </p:nvCxnSpPr>
        <p:spPr>
          <a:xfrm flipV="1">
            <a:off x="5231765" y="4152265"/>
            <a:ext cx="1360170" cy="1076960"/>
          </a:xfrm>
          <a:prstGeom prst="bentConnector2">
            <a:avLst/>
          </a:prstGeom>
          <a:ln>
            <a:tailEnd type="arrow" w="med" len="med"/>
          </a:ln>
        </p:spPr>
        <p:style>
          <a:lnRef idx="3">
            <a:schemeClr val="accent4"/>
          </a:lnRef>
          <a:fillRef idx="0">
            <a:schemeClr val="accent4"/>
          </a:fillRef>
          <a:effectRef idx="2">
            <a:schemeClr val="accent4"/>
          </a:effectRef>
          <a:fontRef idx="minor">
            <a:schemeClr val="tx1"/>
          </a:fontRef>
        </p:style>
      </p:cxnSp>
      <p:sp>
        <p:nvSpPr>
          <p:cNvPr id="21" name="文本框 20"/>
          <p:cNvSpPr txBox="1"/>
          <p:nvPr/>
        </p:nvSpPr>
        <p:spPr>
          <a:xfrm>
            <a:off x="5809615" y="3277235"/>
            <a:ext cx="1554480" cy="368300"/>
          </a:xfrm>
          <a:prstGeom prst="rect">
            <a:avLst/>
          </a:prstGeom>
          <a:noFill/>
        </p:spPr>
        <p:txBody>
          <a:bodyPr wrap="none" rtlCol="0">
            <a:spAutoFit/>
          </a:bodyPr>
          <a:p>
            <a:r>
              <a:rPr lang="zh-CN" altLang="en-US"/>
              <a:t>选择支付方式</a:t>
            </a:r>
            <a:endParaRPr lang="zh-CN" altLang="en-US"/>
          </a:p>
        </p:txBody>
      </p:sp>
      <p:cxnSp>
        <p:nvCxnSpPr>
          <p:cNvPr id="26" name="肘形连接符 25"/>
          <p:cNvCxnSpPr>
            <a:endCxn id="31" idx="1"/>
          </p:cNvCxnSpPr>
          <p:nvPr/>
        </p:nvCxnSpPr>
        <p:spPr>
          <a:xfrm rot="16200000">
            <a:off x="7061835" y="2520315"/>
            <a:ext cx="986155" cy="544830"/>
          </a:xfrm>
          <a:prstGeom prst="bentConnector2">
            <a:avLst/>
          </a:prstGeom>
          <a:ln>
            <a:tailEnd type="arrow" w="med" len="med"/>
          </a:ln>
        </p:spPr>
        <p:style>
          <a:lnRef idx="3">
            <a:schemeClr val="accent4"/>
          </a:lnRef>
          <a:fillRef idx="0">
            <a:schemeClr val="accent4"/>
          </a:fillRef>
          <a:effectRef idx="2">
            <a:schemeClr val="accent4"/>
          </a:effectRef>
          <a:fontRef idx="minor">
            <a:schemeClr val="tx1"/>
          </a:fontRef>
        </p:style>
      </p:cxnSp>
      <p:cxnSp>
        <p:nvCxnSpPr>
          <p:cNvPr id="29" name="肘形连接符 28"/>
          <p:cNvCxnSpPr/>
          <p:nvPr/>
        </p:nvCxnSpPr>
        <p:spPr>
          <a:xfrm rot="5400000" flipV="1">
            <a:off x="6976110" y="3949700"/>
            <a:ext cx="1151890" cy="541655"/>
          </a:xfrm>
          <a:prstGeom prst="bentConnector3">
            <a:avLst>
              <a:gd name="adj1" fmla="val 100137"/>
            </a:avLst>
          </a:prstGeom>
          <a:ln>
            <a:tailEnd type="arrow" w="med" len="med"/>
          </a:ln>
        </p:spPr>
        <p:style>
          <a:lnRef idx="3">
            <a:schemeClr val="accent4"/>
          </a:lnRef>
          <a:fillRef idx="0">
            <a:schemeClr val="accent4"/>
          </a:fillRef>
          <a:effectRef idx="2">
            <a:schemeClr val="accent4"/>
          </a:effectRef>
          <a:fontRef idx="minor">
            <a:schemeClr val="tx1"/>
          </a:fontRef>
        </p:style>
      </p:cxnSp>
      <p:sp>
        <p:nvSpPr>
          <p:cNvPr id="31" name="文本框 30"/>
          <p:cNvSpPr txBox="1"/>
          <p:nvPr/>
        </p:nvSpPr>
        <p:spPr>
          <a:xfrm>
            <a:off x="7827645" y="1700530"/>
            <a:ext cx="416560" cy="1198880"/>
          </a:xfrm>
          <a:prstGeom prst="rect">
            <a:avLst/>
          </a:prstGeom>
          <a:noFill/>
          <a:ln>
            <a:solidFill>
              <a:schemeClr val="tx1"/>
            </a:solidFill>
          </a:ln>
        </p:spPr>
        <p:txBody>
          <a:bodyPr wrap="square" rtlCol="0">
            <a:spAutoFit/>
          </a:bodyPr>
          <a:p>
            <a:pPr algn="ctr"/>
            <a:r>
              <a:rPr lang="zh-CN" altLang="en-US"/>
              <a:t>对公支付</a:t>
            </a:r>
            <a:endParaRPr lang="zh-CN" altLang="en-US"/>
          </a:p>
        </p:txBody>
      </p:sp>
      <p:sp>
        <p:nvSpPr>
          <p:cNvPr id="32" name="文本框 31"/>
          <p:cNvSpPr txBox="1"/>
          <p:nvPr/>
        </p:nvSpPr>
        <p:spPr>
          <a:xfrm>
            <a:off x="7827645" y="3133090"/>
            <a:ext cx="423545" cy="922020"/>
          </a:xfrm>
          <a:prstGeom prst="rect">
            <a:avLst/>
          </a:prstGeom>
          <a:noFill/>
          <a:ln>
            <a:solidFill>
              <a:schemeClr val="tx1"/>
            </a:solidFill>
          </a:ln>
        </p:spPr>
        <p:txBody>
          <a:bodyPr wrap="square" rtlCol="0">
            <a:spAutoFit/>
          </a:bodyPr>
          <a:p>
            <a:pPr algn="ctr"/>
            <a:r>
              <a:rPr lang="zh-CN" altLang="en-US"/>
              <a:t>冲借款</a:t>
            </a:r>
            <a:endParaRPr lang="zh-CN" altLang="en-US"/>
          </a:p>
        </p:txBody>
      </p:sp>
      <p:sp>
        <p:nvSpPr>
          <p:cNvPr id="33" name="文本框 32"/>
          <p:cNvSpPr txBox="1"/>
          <p:nvPr/>
        </p:nvSpPr>
        <p:spPr>
          <a:xfrm>
            <a:off x="7832725" y="4293235"/>
            <a:ext cx="411480" cy="1198880"/>
          </a:xfrm>
          <a:prstGeom prst="rect">
            <a:avLst/>
          </a:prstGeom>
          <a:noFill/>
          <a:ln>
            <a:solidFill>
              <a:schemeClr val="tx1"/>
            </a:solidFill>
          </a:ln>
        </p:spPr>
        <p:txBody>
          <a:bodyPr wrap="square" rtlCol="0">
            <a:spAutoFit/>
          </a:bodyPr>
          <a:p>
            <a:pPr algn="ctr"/>
            <a:r>
              <a:rPr lang="zh-CN" altLang="en-US"/>
              <a:t>对私支付</a:t>
            </a:r>
            <a:endParaRPr lang="zh-CN" altLang="en-US"/>
          </a:p>
        </p:txBody>
      </p:sp>
      <p:cxnSp>
        <p:nvCxnSpPr>
          <p:cNvPr id="35" name="直接箭头连接符 34"/>
          <p:cNvCxnSpPr/>
          <p:nvPr/>
        </p:nvCxnSpPr>
        <p:spPr>
          <a:xfrm>
            <a:off x="7556500" y="3465830"/>
            <a:ext cx="288000" cy="17780"/>
          </a:xfrm>
          <a:prstGeom prst="straightConnector1">
            <a:avLst/>
          </a:prstGeom>
          <a:ln>
            <a:tailEnd type="arrow" w="med" len="med"/>
          </a:ln>
        </p:spPr>
        <p:style>
          <a:lnRef idx="3">
            <a:schemeClr val="accent4"/>
          </a:lnRef>
          <a:fillRef idx="0">
            <a:schemeClr val="accent4"/>
          </a:fillRef>
          <a:effectRef idx="2">
            <a:schemeClr val="accent4"/>
          </a:effectRef>
          <a:fontRef idx="minor">
            <a:schemeClr val="tx1"/>
          </a:fontRef>
        </p:style>
      </p:cxnSp>
      <p:sp>
        <p:nvSpPr>
          <p:cNvPr id="36" name="右大括号 35"/>
          <p:cNvSpPr/>
          <p:nvPr/>
        </p:nvSpPr>
        <p:spPr>
          <a:xfrm>
            <a:off x="8255000" y="2276475"/>
            <a:ext cx="792480" cy="2520950"/>
          </a:xfrm>
          <a:prstGeom prst="rightBrace">
            <a:avLst>
              <a:gd name="adj1" fmla="val 8333"/>
              <a:gd name="adj2" fmla="val 48790"/>
            </a:avLst>
          </a:prstGeom>
        </p:spPr>
        <p:style>
          <a:lnRef idx="3">
            <a:schemeClr val="accent4"/>
          </a:lnRef>
          <a:fillRef idx="0">
            <a:schemeClr val="accent4"/>
          </a:fillRef>
          <a:effectRef idx="2">
            <a:schemeClr val="accent4"/>
          </a:effectRef>
          <a:fontRef idx="minor">
            <a:schemeClr val="tx1"/>
          </a:fontRef>
        </p:style>
        <p:txBody>
          <a:bodyPr rtlCol="0" anchor="ctr"/>
          <a:p>
            <a:pPr algn="ctr"/>
            <a:endParaRPr lang="zh-CN" altLang="en-US"/>
          </a:p>
        </p:txBody>
      </p:sp>
      <p:sp>
        <p:nvSpPr>
          <p:cNvPr id="37" name="文本框 36"/>
          <p:cNvSpPr txBox="1"/>
          <p:nvPr/>
        </p:nvSpPr>
        <p:spPr>
          <a:xfrm>
            <a:off x="9843135" y="2989580"/>
            <a:ext cx="423545" cy="1198880"/>
          </a:xfrm>
          <a:prstGeom prst="rect">
            <a:avLst/>
          </a:prstGeom>
          <a:noFill/>
          <a:ln>
            <a:solidFill>
              <a:schemeClr val="tx1"/>
            </a:solidFill>
          </a:ln>
        </p:spPr>
        <p:txBody>
          <a:bodyPr wrap="square" rtlCol="0">
            <a:spAutoFit/>
          </a:bodyPr>
          <a:p>
            <a:pPr algn="ctr"/>
            <a:r>
              <a:rPr lang="zh-CN" altLang="en-US"/>
              <a:t>线下审批</a:t>
            </a:r>
            <a:endParaRPr lang="zh-CN" altLang="en-US"/>
          </a:p>
        </p:txBody>
      </p:sp>
      <p:cxnSp>
        <p:nvCxnSpPr>
          <p:cNvPr id="38" name="直接箭头连接符 37"/>
          <p:cNvCxnSpPr/>
          <p:nvPr/>
        </p:nvCxnSpPr>
        <p:spPr>
          <a:xfrm>
            <a:off x="9565640" y="3465830"/>
            <a:ext cx="310515" cy="17780"/>
          </a:xfrm>
          <a:prstGeom prst="straightConnector1">
            <a:avLst/>
          </a:prstGeom>
          <a:ln>
            <a:tailEnd type="arrow" w="med" len="med"/>
          </a:ln>
        </p:spPr>
        <p:style>
          <a:lnRef idx="3">
            <a:schemeClr val="accent4"/>
          </a:lnRef>
          <a:fillRef idx="0">
            <a:schemeClr val="accent4"/>
          </a:fillRef>
          <a:effectRef idx="2">
            <a:schemeClr val="accent4"/>
          </a:effectRef>
          <a:fontRef idx="minor">
            <a:schemeClr val="tx1"/>
          </a:fontRef>
        </p:style>
      </p:cxnSp>
      <p:sp>
        <p:nvSpPr>
          <p:cNvPr id="39" name="文本框 38"/>
          <p:cNvSpPr txBox="1"/>
          <p:nvPr/>
        </p:nvSpPr>
        <p:spPr>
          <a:xfrm>
            <a:off x="9120505" y="2846070"/>
            <a:ext cx="423545" cy="1476375"/>
          </a:xfrm>
          <a:prstGeom prst="rect">
            <a:avLst/>
          </a:prstGeom>
          <a:noFill/>
          <a:ln>
            <a:solidFill>
              <a:schemeClr val="tx1"/>
            </a:solidFill>
          </a:ln>
        </p:spPr>
        <p:txBody>
          <a:bodyPr wrap="square" rtlCol="0">
            <a:spAutoFit/>
          </a:bodyPr>
          <a:p>
            <a:pPr algn="ctr"/>
            <a:r>
              <a:rPr lang="zh-CN" altLang="en-US"/>
              <a:t>打印报销单</a:t>
            </a:r>
            <a:endParaRPr lang="zh-CN" altLang="en-US"/>
          </a:p>
        </p:txBody>
      </p:sp>
      <p:cxnSp>
        <p:nvCxnSpPr>
          <p:cNvPr id="40" name="直接箭头连接符 39"/>
          <p:cNvCxnSpPr/>
          <p:nvPr/>
        </p:nvCxnSpPr>
        <p:spPr>
          <a:xfrm>
            <a:off x="10266680" y="3521075"/>
            <a:ext cx="310515" cy="17780"/>
          </a:xfrm>
          <a:prstGeom prst="straightConnector1">
            <a:avLst/>
          </a:prstGeom>
          <a:ln>
            <a:tailEnd type="arrow" w="med" len="med"/>
          </a:ln>
        </p:spPr>
        <p:style>
          <a:lnRef idx="3">
            <a:schemeClr val="accent4"/>
          </a:lnRef>
          <a:fillRef idx="0">
            <a:schemeClr val="accent4"/>
          </a:fillRef>
          <a:effectRef idx="2">
            <a:schemeClr val="accent4"/>
          </a:effectRef>
          <a:fontRef idx="minor">
            <a:schemeClr val="tx1"/>
          </a:fontRef>
        </p:style>
      </p:cxnSp>
      <p:sp>
        <p:nvSpPr>
          <p:cNvPr id="41" name="文本框 40"/>
          <p:cNvSpPr txBox="1"/>
          <p:nvPr/>
        </p:nvSpPr>
        <p:spPr>
          <a:xfrm>
            <a:off x="10565765" y="2989580"/>
            <a:ext cx="423545" cy="1198880"/>
          </a:xfrm>
          <a:prstGeom prst="rect">
            <a:avLst/>
          </a:prstGeom>
          <a:noFill/>
          <a:ln>
            <a:solidFill>
              <a:schemeClr val="tx1"/>
            </a:solidFill>
          </a:ln>
        </p:spPr>
        <p:txBody>
          <a:bodyPr wrap="square" rtlCol="0">
            <a:spAutoFit/>
          </a:bodyPr>
          <a:p>
            <a:pPr algn="ctr"/>
            <a:r>
              <a:rPr lang="zh-CN" altLang="en-US"/>
              <a:t>单据投递</a:t>
            </a:r>
            <a:endParaRPr lang="zh-CN" altLang="en-US"/>
          </a:p>
        </p:txBody>
      </p:sp>
      <p:sp>
        <p:nvSpPr>
          <p:cNvPr id="12" name="文本框 11"/>
          <p:cNvSpPr txBox="1"/>
          <p:nvPr>
            <p:custDataLst>
              <p:tags r:id="rId5"/>
            </p:custDataLst>
          </p:nvPr>
        </p:nvSpPr>
        <p:spPr>
          <a:xfrm>
            <a:off x="1539875" y="2580005"/>
            <a:ext cx="459740" cy="1682750"/>
          </a:xfrm>
          <a:prstGeom prst="rect">
            <a:avLst/>
          </a:prstGeom>
          <a:noFill/>
          <a:ln w="28575">
            <a:solidFill>
              <a:schemeClr val="tx1"/>
            </a:solidFill>
          </a:ln>
        </p:spPr>
        <p:txBody>
          <a:bodyPr vert="eaVert" wrap="square" rtlCol="0">
            <a:spAutoFit/>
          </a:bodyPr>
          <a:p>
            <a:r>
              <a:rPr lang="en-US" altLang="zh-CN"/>
              <a:t>  </a:t>
            </a:r>
            <a:r>
              <a:rPr lang="zh-CN" altLang="en-US"/>
              <a:t>选择报销项目</a:t>
            </a:r>
            <a:endParaRPr lang="zh-CN" altLang="en-US"/>
          </a:p>
        </p:txBody>
      </p:sp>
      <p:cxnSp>
        <p:nvCxnSpPr>
          <p:cNvPr id="13" name="直接箭头连接符 12"/>
          <p:cNvCxnSpPr/>
          <p:nvPr>
            <p:custDataLst>
              <p:tags r:id="rId6"/>
            </p:custDataLst>
          </p:nvPr>
        </p:nvCxnSpPr>
        <p:spPr>
          <a:xfrm>
            <a:off x="1991360" y="3356610"/>
            <a:ext cx="332740" cy="3175"/>
          </a:xfrm>
          <a:prstGeom prst="straightConnector1">
            <a:avLst/>
          </a:prstGeom>
          <a:ln>
            <a:tailEnd type="arrow" w="med" len="med"/>
          </a:ln>
        </p:spPr>
        <p:style>
          <a:lnRef idx="3">
            <a:schemeClr val="accent4"/>
          </a:lnRef>
          <a:fillRef idx="0">
            <a:schemeClr val="accent4"/>
          </a:fillRef>
          <a:effectRef idx="2">
            <a:schemeClr val="accent4"/>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0" y="792480"/>
            <a:ext cx="11907013" cy="150875"/>
          </a:xfrm>
          <a:prstGeom prst="rect">
            <a:avLst/>
          </a:prstGeom>
          <a:blipFill>
            <a:blip r:embed="rId1" cstate="print"/>
            <a:stretch>
              <a:fillRect/>
            </a:stretch>
          </a:blipFill>
        </p:spPr>
        <p:txBody>
          <a:bodyPr wrap="square" lIns="0" tIns="0" rIns="0" bIns="0" rtlCol="0"/>
          <a:lstStyle/>
          <a:p/>
        </p:txBody>
      </p:sp>
      <p:sp>
        <p:nvSpPr>
          <p:cNvPr id="6" name="object 6"/>
          <p:cNvSpPr/>
          <p:nvPr/>
        </p:nvSpPr>
        <p:spPr>
          <a:xfrm>
            <a:off x="162305" y="867917"/>
            <a:ext cx="11553825" cy="0"/>
          </a:xfrm>
          <a:custGeom>
            <a:avLst/>
            <a:gdLst/>
            <a:ahLst/>
            <a:cxnLst/>
            <a:rect l="l" t="t" r="r" b="b"/>
            <a:pathLst>
              <a:path w="11553825">
                <a:moveTo>
                  <a:pt x="0" y="0"/>
                </a:moveTo>
                <a:lnTo>
                  <a:pt x="11553825" y="0"/>
                </a:lnTo>
              </a:path>
            </a:pathLst>
          </a:custGeom>
          <a:ln w="19812">
            <a:solidFill>
              <a:srgbClr val="D9D9D9"/>
            </a:solidFill>
          </a:ln>
        </p:spPr>
        <p:txBody>
          <a:bodyPr wrap="square" lIns="0" tIns="0" rIns="0" bIns="0" rtlCol="0"/>
          <a:lstStyle/>
          <a:p/>
        </p:txBody>
      </p:sp>
      <p:sp>
        <p:nvSpPr>
          <p:cNvPr id="3" name="文本框 2"/>
          <p:cNvSpPr txBox="1"/>
          <p:nvPr/>
        </p:nvSpPr>
        <p:spPr>
          <a:xfrm>
            <a:off x="1113155" y="293370"/>
            <a:ext cx="10625455" cy="521970"/>
          </a:xfrm>
          <a:prstGeom prst="rect">
            <a:avLst/>
          </a:prstGeom>
          <a:noFill/>
        </p:spPr>
        <p:txBody>
          <a:bodyPr wrap="square" rtlCol="0">
            <a:spAutoFit/>
          </a:bodyPr>
          <a:lstStyle/>
          <a:p>
            <a:pPr>
              <a:buClrTx/>
              <a:buSzTx/>
              <a:buFontTx/>
            </a:pP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sym typeface="+mn-ea"/>
              </a:rPr>
              <a:t>2.</a:t>
            </a:r>
            <a:r>
              <a:rPr 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sym typeface="+mn-ea"/>
              </a:rPr>
              <a:t>系统登陆方式</a:t>
            </a: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sym typeface="+mn-ea"/>
              </a:rPr>
              <a:t>——</a:t>
            </a:r>
            <a:r>
              <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sym typeface="+mn-ea"/>
              </a:rPr>
              <a:t>登陆界面</a:t>
            </a:r>
            <a:endParaRPr lang="zh-CN" sz="2800" b="1" dirty="0">
              <a:gradFill>
                <a:gsLst>
                  <a:gs pos="0">
                    <a:srgbClr val="007BD3"/>
                  </a:gs>
                  <a:gs pos="100000">
                    <a:srgbClr val="034373"/>
                  </a:gs>
                </a:gsLst>
                <a:lin scaled="0"/>
              </a:gradFill>
              <a:latin typeface="宋体" panose="02010600030101010101" pitchFamily="2" charset="-122"/>
              <a:cs typeface="宋体" panose="02010600030101010101" pitchFamily="2" charset="-122"/>
            </a:endParaRPr>
          </a:p>
        </p:txBody>
      </p:sp>
      <p:sp>
        <p:nvSpPr>
          <p:cNvPr id="2" name="文本框 1"/>
          <p:cNvSpPr txBox="1"/>
          <p:nvPr/>
        </p:nvSpPr>
        <p:spPr>
          <a:xfrm>
            <a:off x="983615" y="953771"/>
            <a:ext cx="10259695" cy="645160"/>
          </a:xfrm>
          <a:prstGeom prst="rect">
            <a:avLst/>
          </a:prstGeom>
          <a:noFill/>
          <a:ln w="9525">
            <a:noFill/>
          </a:ln>
        </p:spPr>
        <p:txBody>
          <a:bodyPr wrap="square">
            <a:spAutoFit/>
          </a:bodyPr>
          <a:lstStyle/>
          <a:p>
            <a:r>
              <a:rPr lang="zh-CN" altLang="en-US" dirty="0" smtClean="0"/>
              <a:t>        在平台登录之后，点击平台界面的【网上报账系统】按钮</a:t>
            </a:r>
            <a:endParaRPr lang="zh-CN" altLang="en-US" dirty="0" smtClean="0"/>
          </a:p>
          <a:p>
            <a:endParaRPr lang="zh-CN" altLang="en-US" dirty="0"/>
          </a:p>
        </p:txBody>
      </p:sp>
      <p:sp>
        <p:nvSpPr>
          <p:cNvPr id="27" name="object 2"/>
          <p:cNvSpPr/>
          <p:nvPr/>
        </p:nvSpPr>
        <p:spPr>
          <a:xfrm>
            <a:off x="11804174" y="152150"/>
            <a:ext cx="387826" cy="691570"/>
          </a:xfrm>
          <a:prstGeom prst="rect">
            <a:avLst/>
          </a:prstGeom>
          <a:blipFill>
            <a:blip r:embed="rId2" cstate="print"/>
            <a:stretch>
              <a:fillRect/>
            </a:stretch>
          </a:blipFill>
        </p:spPr>
        <p:txBody>
          <a:bodyPr wrap="square" lIns="0" tIns="0" rIns="0" bIns="0" rtlCol="0"/>
          <a:lstStyle/>
          <a:p/>
        </p:txBody>
      </p:sp>
      <p:sp>
        <p:nvSpPr>
          <p:cNvPr id="28" name="object 4"/>
          <p:cNvSpPr/>
          <p:nvPr/>
        </p:nvSpPr>
        <p:spPr>
          <a:xfrm>
            <a:off x="9892918" y="316610"/>
            <a:ext cx="1760220" cy="481583"/>
          </a:xfrm>
          <a:prstGeom prst="rect">
            <a:avLst/>
          </a:prstGeom>
          <a:blipFill>
            <a:blip r:embed="rId3" cstate="print"/>
            <a:stretch>
              <a:fillRect/>
            </a:stretch>
          </a:blipFill>
        </p:spPr>
        <p:txBody>
          <a:bodyPr wrap="square" lIns="0" tIns="0" rIns="0" bIns="0" rtlCol="0"/>
          <a:lstStyle/>
          <a:p/>
        </p:txBody>
      </p:sp>
      <p:sp>
        <p:nvSpPr>
          <p:cNvPr id="12" name="object 2"/>
          <p:cNvSpPr/>
          <p:nvPr/>
        </p:nvSpPr>
        <p:spPr>
          <a:xfrm>
            <a:off x="11804383" y="157621"/>
            <a:ext cx="389293" cy="685232"/>
          </a:xfrm>
          <a:custGeom>
            <a:avLst/>
            <a:gdLst/>
            <a:ahLst/>
            <a:cxnLst/>
            <a:rect l="l" t="t" r="r" b="b"/>
            <a:pathLst>
              <a:path w="389254" h="685165">
                <a:moveTo>
                  <a:pt x="388778" y="0"/>
                </a:moveTo>
                <a:lnTo>
                  <a:pt x="22383" y="297626"/>
                </a:lnTo>
                <a:lnTo>
                  <a:pt x="5595" y="318454"/>
                </a:lnTo>
                <a:lnTo>
                  <a:pt x="0" y="342330"/>
                </a:lnTo>
                <a:lnTo>
                  <a:pt x="5595" y="366206"/>
                </a:lnTo>
                <a:lnTo>
                  <a:pt x="22383" y="387034"/>
                </a:lnTo>
                <a:lnTo>
                  <a:pt x="388778" y="684660"/>
                </a:lnTo>
                <a:lnTo>
                  <a:pt x="388778" y="0"/>
                </a:lnTo>
                <a:close/>
              </a:path>
            </a:pathLst>
          </a:custGeom>
          <a:solidFill>
            <a:srgbClr val="3B3C42"/>
          </a:solidFill>
        </p:spPr>
        <p:txBody>
          <a:bodyPr wrap="square" lIns="0" tIns="0" rIns="0" bIns="0" rtlCol="0"/>
          <a:lstStyle/>
          <a:p>
            <a:endParaRPr sz="135"/>
          </a:p>
        </p:txBody>
      </p:sp>
      <p:sp>
        <p:nvSpPr>
          <p:cNvPr id="13" name="object 2"/>
          <p:cNvSpPr/>
          <p:nvPr/>
        </p:nvSpPr>
        <p:spPr>
          <a:xfrm>
            <a:off x="11805971" y="63"/>
            <a:ext cx="387864" cy="691638"/>
          </a:xfrm>
          <a:prstGeom prst="rect">
            <a:avLst/>
          </a:prstGeom>
          <a:blipFill>
            <a:blip r:embed="rId4" cstate="print"/>
            <a:stretch>
              <a:fillRect/>
            </a:stretch>
          </a:blipFill>
        </p:spPr>
        <p:txBody>
          <a:bodyPr wrap="square" lIns="0" tIns="0" rIns="0" bIns="0" rtlCol="0"/>
          <a:lstStyle/>
          <a:p>
            <a:endParaRPr sz="135"/>
          </a:p>
        </p:txBody>
      </p:sp>
      <p:pic>
        <p:nvPicPr>
          <p:cNvPr id="7" name="图片 6"/>
          <p:cNvPicPr>
            <a:picLocks noChangeAspect="1"/>
          </p:cNvPicPr>
          <p:nvPr/>
        </p:nvPicPr>
        <p:blipFill>
          <a:blip r:embed="rId5"/>
          <a:stretch>
            <a:fillRect/>
          </a:stretch>
        </p:blipFill>
        <p:spPr>
          <a:xfrm>
            <a:off x="335280" y="1485265"/>
            <a:ext cx="11469370" cy="53721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0" y="792480"/>
            <a:ext cx="11907013" cy="150875"/>
          </a:xfrm>
          <a:prstGeom prst="rect">
            <a:avLst/>
          </a:prstGeom>
          <a:blipFill>
            <a:blip r:embed="rId1" cstate="print"/>
            <a:stretch>
              <a:fillRect/>
            </a:stretch>
          </a:blipFill>
        </p:spPr>
        <p:txBody>
          <a:bodyPr wrap="square" lIns="0" tIns="0" rIns="0" bIns="0" rtlCol="0"/>
          <a:lstStyle/>
          <a:p/>
        </p:txBody>
      </p:sp>
      <p:sp>
        <p:nvSpPr>
          <p:cNvPr id="6" name="object 6"/>
          <p:cNvSpPr/>
          <p:nvPr/>
        </p:nvSpPr>
        <p:spPr>
          <a:xfrm>
            <a:off x="162305" y="867917"/>
            <a:ext cx="11553825" cy="0"/>
          </a:xfrm>
          <a:custGeom>
            <a:avLst/>
            <a:gdLst/>
            <a:ahLst/>
            <a:cxnLst/>
            <a:rect l="l" t="t" r="r" b="b"/>
            <a:pathLst>
              <a:path w="11553825">
                <a:moveTo>
                  <a:pt x="0" y="0"/>
                </a:moveTo>
                <a:lnTo>
                  <a:pt x="11553825" y="0"/>
                </a:lnTo>
              </a:path>
            </a:pathLst>
          </a:custGeom>
          <a:ln w="19812">
            <a:solidFill>
              <a:srgbClr val="D9D9D9"/>
            </a:solidFill>
          </a:ln>
        </p:spPr>
        <p:txBody>
          <a:bodyPr wrap="square" lIns="0" tIns="0" rIns="0" bIns="0" rtlCol="0"/>
          <a:lstStyle/>
          <a:p/>
        </p:txBody>
      </p:sp>
      <p:sp>
        <p:nvSpPr>
          <p:cNvPr id="27" name="object 2"/>
          <p:cNvSpPr/>
          <p:nvPr/>
        </p:nvSpPr>
        <p:spPr>
          <a:xfrm>
            <a:off x="11804174" y="152150"/>
            <a:ext cx="387826" cy="691570"/>
          </a:xfrm>
          <a:prstGeom prst="rect">
            <a:avLst/>
          </a:prstGeom>
          <a:blipFill>
            <a:blip r:embed="rId2" cstate="print"/>
            <a:stretch>
              <a:fillRect/>
            </a:stretch>
          </a:blipFill>
        </p:spPr>
        <p:txBody>
          <a:bodyPr wrap="square" lIns="0" tIns="0" rIns="0" bIns="0" rtlCol="0"/>
          <a:lstStyle/>
          <a:p/>
        </p:txBody>
      </p:sp>
      <p:sp>
        <p:nvSpPr>
          <p:cNvPr id="28" name="object 4"/>
          <p:cNvSpPr/>
          <p:nvPr/>
        </p:nvSpPr>
        <p:spPr>
          <a:xfrm>
            <a:off x="9892918" y="316610"/>
            <a:ext cx="1760220" cy="481583"/>
          </a:xfrm>
          <a:prstGeom prst="rect">
            <a:avLst/>
          </a:prstGeom>
          <a:blipFill>
            <a:blip r:embed="rId3" cstate="print"/>
            <a:stretch>
              <a:fillRect/>
            </a:stretch>
          </a:blipFill>
        </p:spPr>
        <p:txBody>
          <a:bodyPr wrap="square" lIns="0" tIns="0" rIns="0" bIns="0" rtlCol="0"/>
          <a:lstStyle/>
          <a:p/>
        </p:txBody>
      </p:sp>
      <p:sp>
        <p:nvSpPr>
          <p:cNvPr id="12" name="object 2"/>
          <p:cNvSpPr/>
          <p:nvPr/>
        </p:nvSpPr>
        <p:spPr>
          <a:xfrm>
            <a:off x="11804383" y="157621"/>
            <a:ext cx="389293" cy="685232"/>
          </a:xfrm>
          <a:custGeom>
            <a:avLst/>
            <a:gdLst/>
            <a:ahLst/>
            <a:cxnLst/>
            <a:rect l="l" t="t" r="r" b="b"/>
            <a:pathLst>
              <a:path w="389254" h="685165">
                <a:moveTo>
                  <a:pt x="388778" y="0"/>
                </a:moveTo>
                <a:lnTo>
                  <a:pt x="22383" y="297626"/>
                </a:lnTo>
                <a:lnTo>
                  <a:pt x="5595" y="318454"/>
                </a:lnTo>
                <a:lnTo>
                  <a:pt x="0" y="342330"/>
                </a:lnTo>
                <a:lnTo>
                  <a:pt x="5595" y="366206"/>
                </a:lnTo>
                <a:lnTo>
                  <a:pt x="22383" y="387034"/>
                </a:lnTo>
                <a:lnTo>
                  <a:pt x="388778" y="684660"/>
                </a:lnTo>
                <a:lnTo>
                  <a:pt x="388778" y="0"/>
                </a:lnTo>
                <a:close/>
              </a:path>
            </a:pathLst>
          </a:custGeom>
          <a:solidFill>
            <a:srgbClr val="3B3C42"/>
          </a:solidFill>
        </p:spPr>
        <p:txBody>
          <a:bodyPr wrap="square" lIns="0" tIns="0" rIns="0" bIns="0" rtlCol="0"/>
          <a:lstStyle/>
          <a:p>
            <a:endParaRPr sz="135"/>
          </a:p>
        </p:txBody>
      </p:sp>
      <p:sp>
        <p:nvSpPr>
          <p:cNvPr id="13" name="object 2"/>
          <p:cNvSpPr/>
          <p:nvPr/>
        </p:nvSpPr>
        <p:spPr>
          <a:xfrm>
            <a:off x="11805971" y="63"/>
            <a:ext cx="387864" cy="691638"/>
          </a:xfrm>
          <a:prstGeom prst="rect">
            <a:avLst/>
          </a:prstGeom>
          <a:blipFill>
            <a:blip r:embed="rId4" cstate="print"/>
            <a:stretch>
              <a:fillRect/>
            </a:stretch>
          </a:blipFill>
        </p:spPr>
        <p:txBody>
          <a:bodyPr wrap="square" lIns="0" tIns="0" rIns="0" bIns="0" rtlCol="0"/>
          <a:lstStyle/>
          <a:p>
            <a:endParaRPr sz="135"/>
          </a:p>
        </p:txBody>
      </p:sp>
      <p:pic>
        <p:nvPicPr>
          <p:cNvPr id="3" name="图片 2"/>
          <p:cNvPicPr>
            <a:picLocks noChangeAspect="1"/>
          </p:cNvPicPr>
          <p:nvPr/>
        </p:nvPicPr>
        <p:blipFill>
          <a:blip r:embed="rId5"/>
          <a:stretch>
            <a:fillRect/>
          </a:stretch>
        </p:blipFill>
        <p:spPr>
          <a:xfrm>
            <a:off x="911225" y="1496695"/>
            <a:ext cx="10471785" cy="5197475"/>
          </a:xfrm>
          <a:prstGeom prst="rect">
            <a:avLst/>
          </a:prstGeom>
        </p:spPr>
      </p:pic>
      <p:sp>
        <p:nvSpPr>
          <p:cNvPr id="4" name="文本框 3"/>
          <p:cNvSpPr txBox="1"/>
          <p:nvPr/>
        </p:nvSpPr>
        <p:spPr>
          <a:xfrm>
            <a:off x="1113155" y="293370"/>
            <a:ext cx="10625455" cy="521970"/>
          </a:xfrm>
          <a:prstGeom prst="rect">
            <a:avLst/>
          </a:prstGeom>
          <a:noFill/>
        </p:spPr>
        <p:txBody>
          <a:bodyPr wrap="square" rtlCol="0">
            <a:spAutoFit/>
          </a:bodyPr>
          <a:p>
            <a:pPr>
              <a:buClrTx/>
              <a:buSzTx/>
              <a:buFontTx/>
            </a:pP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sym typeface="+mn-ea"/>
              </a:rPr>
              <a:t>2.</a:t>
            </a:r>
            <a:r>
              <a:rPr 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sym typeface="+mn-ea"/>
              </a:rPr>
              <a:t>系统登陆方式</a:t>
            </a: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sym typeface="+mn-ea"/>
              </a:rPr>
              <a:t>——</a:t>
            </a:r>
            <a:r>
              <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sym typeface="+mn-ea"/>
              </a:rPr>
              <a:t>主</a:t>
            </a:r>
            <a:r>
              <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sym typeface="+mn-ea"/>
              </a:rPr>
              <a:t>界面</a:t>
            </a:r>
            <a:endParaRPr lang="zh-CN" sz="2800" b="1" dirty="0">
              <a:gradFill>
                <a:gsLst>
                  <a:gs pos="0">
                    <a:srgbClr val="007BD3"/>
                  </a:gs>
                  <a:gs pos="100000">
                    <a:srgbClr val="034373"/>
                  </a:gs>
                </a:gsLst>
                <a:lin scaled="0"/>
              </a:gradFill>
              <a:latin typeface="宋体" panose="02010600030101010101" pitchFamily="2" charset="-122"/>
              <a:cs typeface="宋体" panose="02010600030101010101" pitchFamily="2"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0" y="792480"/>
            <a:ext cx="11907013" cy="150875"/>
          </a:xfrm>
          <a:prstGeom prst="rect">
            <a:avLst/>
          </a:prstGeom>
          <a:blipFill>
            <a:blip r:embed="rId1" cstate="print"/>
            <a:stretch>
              <a:fillRect/>
            </a:stretch>
          </a:blipFill>
        </p:spPr>
        <p:txBody>
          <a:bodyPr wrap="square" lIns="0" tIns="0" rIns="0" bIns="0" rtlCol="0"/>
          <a:lstStyle/>
          <a:p/>
        </p:txBody>
      </p:sp>
      <p:sp>
        <p:nvSpPr>
          <p:cNvPr id="6" name="object 6"/>
          <p:cNvSpPr/>
          <p:nvPr/>
        </p:nvSpPr>
        <p:spPr>
          <a:xfrm>
            <a:off x="162305" y="867917"/>
            <a:ext cx="11553825" cy="0"/>
          </a:xfrm>
          <a:custGeom>
            <a:avLst/>
            <a:gdLst/>
            <a:ahLst/>
            <a:cxnLst/>
            <a:rect l="l" t="t" r="r" b="b"/>
            <a:pathLst>
              <a:path w="11553825">
                <a:moveTo>
                  <a:pt x="0" y="0"/>
                </a:moveTo>
                <a:lnTo>
                  <a:pt x="11553825" y="0"/>
                </a:lnTo>
              </a:path>
            </a:pathLst>
          </a:custGeom>
          <a:ln w="19812">
            <a:solidFill>
              <a:srgbClr val="D9D9D9"/>
            </a:solidFill>
          </a:ln>
        </p:spPr>
        <p:txBody>
          <a:bodyPr wrap="square" lIns="0" tIns="0" rIns="0" bIns="0" rtlCol="0"/>
          <a:lstStyle/>
          <a:p/>
        </p:txBody>
      </p:sp>
      <p:sp>
        <p:nvSpPr>
          <p:cNvPr id="27" name="object 2"/>
          <p:cNvSpPr/>
          <p:nvPr/>
        </p:nvSpPr>
        <p:spPr>
          <a:xfrm>
            <a:off x="11804174" y="152150"/>
            <a:ext cx="387826" cy="691570"/>
          </a:xfrm>
          <a:prstGeom prst="rect">
            <a:avLst/>
          </a:prstGeom>
          <a:blipFill>
            <a:blip r:embed="rId2" cstate="print"/>
            <a:stretch>
              <a:fillRect/>
            </a:stretch>
          </a:blipFill>
        </p:spPr>
        <p:txBody>
          <a:bodyPr wrap="square" lIns="0" tIns="0" rIns="0" bIns="0" rtlCol="0"/>
          <a:lstStyle/>
          <a:p/>
        </p:txBody>
      </p:sp>
      <p:sp>
        <p:nvSpPr>
          <p:cNvPr id="28" name="object 4"/>
          <p:cNvSpPr/>
          <p:nvPr/>
        </p:nvSpPr>
        <p:spPr>
          <a:xfrm>
            <a:off x="9892918" y="316610"/>
            <a:ext cx="1760220" cy="481583"/>
          </a:xfrm>
          <a:prstGeom prst="rect">
            <a:avLst/>
          </a:prstGeom>
          <a:blipFill>
            <a:blip r:embed="rId3" cstate="print"/>
            <a:stretch>
              <a:fillRect/>
            </a:stretch>
          </a:blipFill>
        </p:spPr>
        <p:txBody>
          <a:bodyPr wrap="square" lIns="0" tIns="0" rIns="0" bIns="0" rtlCol="0"/>
          <a:lstStyle/>
          <a:p/>
        </p:txBody>
      </p:sp>
      <p:sp>
        <p:nvSpPr>
          <p:cNvPr id="12" name="object 2"/>
          <p:cNvSpPr/>
          <p:nvPr/>
        </p:nvSpPr>
        <p:spPr>
          <a:xfrm>
            <a:off x="11804383" y="157621"/>
            <a:ext cx="389293" cy="685232"/>
          </a:xfrm>
          <a:custGeom>
            <a:avLst/>
            <a:gdLst/>
            <a:ahLst/>
            <a:cxnLst/>
            <a:rect l="l" t="t" r="r" b="b"/>
            <a:pathLst>
              <a:path w="389254" h="685165">
                <a:moveTo>
                  <a:pt x="388778" y="0"/>
                </a:moveTo>
                <a:lnTo>
                  <a:pt x="22383" y="297626"/>
                </a:lnTo>
                <a:lnTo>
                  <a:pt x="5595" y="318454"/>
                </a:lnTo>
                <a:lnTo>
                  <a:pt x="0" y="342330"/>
                </a:lnTo>
                <a:lnTo>
                  <a:pt x="5595" y="366206"/>
                </a:lnTo>
                <a:lnTo>
                  <a:pt x="22383" y="387034"/>
                </a:lnTo>
                <a:lnTo>
                  <a:pt x="388778" y="684660"/>
                </a:lnTo>
                <a:lnTo>
                  <a:pt x="388778" y="0"/>
                </a:lnTo>
                <a:close/>
              </a:path>
            </a:pathLst>
          </a:custGeom>
          <a:solidFill>
            <a:srgbClr val="3B3C42"/>
          </a:solidFill>
        </p:spPr>
        <p:txBody>
          <a:bodyPr wrap="square" lIns="0" tIns="0" rIns="0" bIns="0" rtlCol="0"/>
          <a:lstStyle/>
          <a:p>
            <a:endParaRPr sz="135"/>
          </a:p>
        </p:txBody>
      </p:sp>
      <p:sp>
        <p:nvSpPr>
          <p:cNvPr id="13" name="object 2"/>
          <p:cNvSpPr/>
          <p:nvPr/>
        </p:nvSpPr>
        <p:spPr>
          <a:xfrm>
            <a:off x="11805971" y="63"/>
            <a:ext cx="387864" cy="691638"/>
          </a:xfrm>
          <a:prstGeom prst="rect">
            <a:avLst/>
          </a:prstGeom>
          <a:blipFill>
            <a:blip r:embed="rId4" cstate="print"/>
            <a:stretch>
              <a:fillRect/>
            </a:stretch>
          </a:blipFill>
        </p:spPr>
        <p:txBody>
          <a:bodyPr wrap="square" lIns="0" tIns="0" rIns="0" bIns="0" rtlCol="0"/>
          <a:lstStyle/>
          <a:p>
            <a:endParaRPr sz="135"/>
          </a:p>
        </p:txBody>
      </p:sp>
      <p:sp>
        <p:nvSpPr>
          <p:cNvPr id="8" name="文本框 7"/>
          <p:cNvSpPr txBox="1"/>
          <p:nvPr/>
        </p:nvSpPr>
        <p:spPr>
          <a:xfrm>
            <a:off x="1113155" y="293370"/>
            <a:ext cx="10625455" cy="521970"/>
          </a:xfrm>
          <a:prstGeom prst="rect">
            <a:avLst/>
          </a:prstGeom>
          <a:noFill/>
        </p:spPr>
        <p:txBody>
          <a:bodyPr wrap="square" rtlCol="0">
            <a:spAutoFit/>
          </a:bodyPr>
          <a:p>
            <a:pPr>
              <a:buClrTx/>
              <a:buSzTx/>
              <a:buFontTx/>
            </a:pP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3.网上报销业务填报流程---</a:t>
            </a:r>
            <a:r>
              <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日常报销填报</a:t>
            </a:r>
            <a:endParaRPr lang="zh-CN" sz="2800" b="1" dirty="0">
              <a:gradFill>
                <a:gsLst>
                  <a:gs pos="0">
                    <a:srgbClr val="007BD3"/>
                  </a:gs>
                  <a:gs pos="100000">
                    <a:srgbClr val="034373"/>
                  </a:gs>
                </a:gsLst>
                <a:lin scaled="0"/>
              </a:gradFill>
              <a:latin typeface="宋体" panose="02010600030101010101" pitchFamily="2" charset="-122"/>
              <a:cs typeface="宋体" panose="02010600030101010101" pitchFamily="2" charset="-122"/>
            </a:endParaRPr>
          </a:p>
        </p:txBody>
      </p:sp>
      <p:pic>
        <p:nvPicPr>
          <p:cNvPr id="7" name="图片 6"/>
          <p:cNvPicPr>
            <a:picLocks noChangeAspect="1"/>
          </p:cNvPicPr>
          <p:nvPr/>
        </p:nvPicPr>
        <p:blipFill>
          <a:blip r:embed="rId5"/>
          <a:stretch>
            <a:fillRect/>
          </a:stretch>
        </p:blipFill>
        <p:spPr>
          <a:xfrm>
            <a:off x="407035" y="1477645"/>
            <a:ext cx="11048365" cy="343789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0" y="792480"/>
            <a:ext cx="11907013" cy="150875"/>
          </a:xfrm>
          <a:prstGeom prst="rect">
            <a:avLst/>
          </a:prstGeom>
          <a:blipFill>
            <a:blip r:embed="rId1" cstate="print"/>
            <a:stretch>
              <a:fillRect/>
            </a:stretch>
          </a:blipFill>
        </p:spPr>
        <p:txBody>
          <a:bodyPr wrap="square" lIns="0" tIns="0" rIns="0" bIns="0" rtlCol="0"/>
          <a:lstStyle/>
          <a:p/>
        </p:txBody>
      </p:sp>
      <p:sp>
        <p:nvSpPr>
          <p:cNvPr id="6" name="object 6"/>
          <p:cNvSpPr/>
          <p:nvPr/>
        </p:nvSpPr>
        <p:spPr>
          <a:xfrm>
            <a:off x="162305" y="867917"/>
            <a:ext cx="11553825" cy="0"/>
          </a:xfrm>
          <a:custGeom>
            <a:avLst/>
            <a:gdLst/>
            <a:ahLst/>
            <a:cxnLst/>
            <a:rect l="l" t="t" r="r" b="b"/>
            <a:pathLst>
              <a:path w="11553825">
                <a:moveTo>
                  <a:pt x="0" y="0"/>
                </a:moveTo>
                <a:lnTo>
                  <a:pt x="11553825" y="0"/>
                </a:lnTo>
              </a:path>
            </a:pathLst>
          </a:custGeom>
          <a:ln w="19812">
            <a:solidFill>
              <a:srgbClr val="D9D9D9"/>
            </a:solidFill>
          </a:ln>
        </p:spPr>
        <p:txBody>
          <a:bodyPr wrap="square" lIns="0" tIns="0" rIns="0" bIns="0" rtlCol="0"/>
          <a:lstStyle/>
          <a:p/>
        </p:txBody>
      </p:sp>
      <p:sp>
        <p:nvSpPr>
          <p:cNvPr id="2" name="文本框 1"/>
          <p:cNvSpPr txBox="1"/>
          <p:nvPr/>
        </p:nvSpPr>
        <p:spPr>
          <a:xfrm>
            <a:off x="564515" y="953770"/>
            <a:ext cx="10678795" cy="645160"/>
          </a:xfrm>
          <a:prstGeom prst="rect">
            <a:avLst/>
          </a:prstGeom>
          <a:noFill/>
          <a:ln w="9525">
            <a:noFill/>
          </a:ln>
        </p:spPr>
        <p:txBody>
          <a:bodyPr wrap="square">
            <a:spAutoFit/>
          </a:bodyPr>
          <a:lstStyle/>
          <a:p>
            <a:r>
              <a:rPr lang="zh-CN" altLang="en-US" dirty="0" smtClean="0"/>
              <a:t>单击</a:t>
            </a:r>
            <a:r>
              <a:rPr lang="en-US" altLang="zh-CN" dirty="0" smtClean="0"/>
              <a:t>        </a:t>
            </a:r>
            <a:r>
              <a:rPr lang="zh-CN" altLang="en-US" dirty="0" smtClean="0"/>
              <a:t>号，系统出现本人名下的所有经费项目。如使用公共项目报销时，请在部门编号和项目编号处直接输入所用的部门编号和项目编号点击下一步即可。</a:t>
            </a:r>
            <a:endParaRPr lang="zh-CN" altLang="en-US" dirty="0" smtClean="0"/>
          </a:p>
        </p:txBody>
      </p:sp>
      <p:sp>
        <p:nvSpPr>
          <p:cNvPr id="27" name="object 2"/>
          <p:cNvSpPr/>
          <p:nvPr/>
        </p:nvSpPr>
        <p:spPr>
          <a:xfrm>
            <a:off x="11804174" y="152150"/>
            <a:ext cx="387826" cy="691570"/>
          </a:xfrm>
          <a:prstGeom prst="rect">
            <a:avLst/>
          </a:prstGeom>
          <a:blipFill>
            <a:blip r:embed="rId2" cstate="print"/>
            <a:stretch>
              <a:fillRect/>
            </a:stretch>
          </a:blipFill>
        </p:spPr>
        <p:txBody>
          <a:bodyPr wrap="square" lIns="0" tIns="0" rIns="0" bIns="0" rtlCol="0"/>
          <a:lstStyle/>
          <a:p/>
        </p:txBody>
      </p:sp>
      <p:sp>
        <p:nvSpPr>
          <p:cNvPr id="28" name="object 4"/>
          <p:cNvSpPr/>
          <p:nvPr/>
        </p:nvSpPr>
        <p:spPr>
          <a:xfrm>
            <a:off x="9892918" y="316610"/>
            <a:ext cx="1760220" cy="481583"/>
          </a:xfrm>
          <a:prstGeom prst="rect">
            <a:avLst/>
          </a:prstGeom>
          <a:blipFill>
            <a:blip r:embed="rId3" cstate="print"/>
            <a:stretch>
              <a:fillRect/>
            </a:stretch>
          </a:blipFill>
        </p:spPr>
        <p:txBody>
          <a:bodyPr wrap="square" lIns="0" tIns="0" rIns="0" bIns="0" rtlCol="0"/>
          <a:lstStyle/>
          <a:p/>
        </p:txBody>
      </p:sp>
      <p:sp>
        <p:nvSpPr>
          <p:cNvPr id="12" name="object 2"/>
          <p:cNvSpPr/>
          <p:nvPr/>
        </p:nvSpPr>
        <p:spPr>
          <a:xfrm>
            <a:off x="11804383" y="157621"/>
            <a:ext cx="389293" cy="685232"/>
          </a:xfrm>
          <a:custGeom>
            <a:avLst/>
            <a:gdLst/>
            <a:ahLst/>
            <a:cxnLst/>
            <a:rect l="l" t="t" r="r" b="b"/>
            <a:pathLst>
              <a:path w="389254" h="685165">
                <a:moveTo>
                  <a:pt x="388778" y="0"/>
                </a:moveTo>
                <a:lnTo>
                  <a:pt x="22383" y="297626"/>
                </a:lnTo>
                <a:lnTo>
                  <a:pt x="5595" y="318454"/>
                </a:lnTo>
                <a:lnTo>
                  <a:pt x="0" y="342330"/>
                </a:lnTo>
                <a:lnTo>
                  <a:pt x="5595" y="366206"/>
                </a:lnTo>
                <a:lnTo>
                  <a:pt x="22383" y="387034"/>
                </a:lnTo>
                <a:lnTo>
                  <a:pt x="388778" y="684660"/>
                </a:lnTo>
                <a:lnTo>
                  <a:pt x="388778" y="0"/>
                </a:lnTo>
                <a:close/>
              </a:path>
            </a:pathLst>
          </a:custGeom>
          <a:solidFill>
            <a:srgbClr val="3B3C42"/>
          </a:solidFill>
        </p:spPr>
        <p:txBody>
          <a:bodyPr wrap="square" lIns="0" tIns="0" rIns="0" bIns="0" rtlCol="0"/>
          <a:lstStyle/>
          <a:p>
            <a:endParaRPr sz="135"/>
          </a:p>
        </p:txBody>
      </p:sp>
      <p:sp>
        <p:nvSpPr>
          <p:cNvPr id="13" name="object 2"/>
          <p:cNvSpPr/>
          <p:nvPr/>
        </p:nvSpPr>
        <p:spPr>
          <a:xfrm>
            <a:off x="11805971" y="63"/>
            <a:ext cx="387864" cy="691638"/>
          </a:xfrm>
          <a:prstGeom prst="rect">
            <a:avLst/>
          </a:prstGeom>
          <a:blipFill>
            <a:blip r:embed="rId4" cstate="print"/>
            <a:stretch>
              <a:fillRect/>
            </a:stretch>
          </a:blipFill>
        </p:spPr>
        <p:txBody>
          <a:bodyPr wrap="square" lIns="0" tIns="0" rIns="0" bIns="0" rtlCol="0"/>
          <a:lstStyle/>
          <a:p>
            <a:endParaRPr sz="135"/>
          </a:p>
        </p:txBody>
      </p:sp>
      <p:sp>
        <p:nvSpPr>
          <p:cNvPr id="8" name="文本框 7"/>
          <p:cNvSpPr txBox="1"/>
          <p:nvPr/>
        </p:nvSpPr>
        <p:spPr>
          <a:xfrm>
            <a:off x="1113155" y="293370"/>
            <a:ext cx="10625455" cy="521970"/>
          </a:xfrm>
          <a:prstGeom prst="rect">
            <a:avLst/>
          </a:prstGeom>
          <a:noFill/>
        </p:spPr>
        <p:txBody>
          <a:bodyPr wrap="square" rtlCol="0">
            <a:spAutoFit/>
          </a:bodyPr>
          <a:p>
            <a:pPr>
              <a:buClrTx/>
              <a:buSzTx/>
              <a:buFontTx/>
            </a:pP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3.网上报销业务填报流程---</a:t>
            </a:r>
            <a:r>
              <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日常报销填报</a:t>
            </a:r>
            <a:endParaRPr lang="zh-CN" sz="2800" b="1" dirty="0">
              <a:gradFill>
                <a:gsLst>
                  <a:gs pos="0">
                    <a:srgbClr val="007BD3"/>
                  </a:gs>
                  <a:gs pos="100000">
                    <a:srgbClr val="034373"/>
                  </a:gs>
                </a:gsLst>
                <a:lin scaled="0"/>
              </a:gradFill>
              <a:latin typeface="宋体" panose="02010600030101010101" pitchFamily="2" charset="-122"/>
              <a:cs typeface="宋体" panose="02010600030101010101" pitchFamily="2" charset="-122"/>
            </a:endParaRPr>
          </a:p>
        </p:txBody>
      </p:sp>
      <p:pic>
        <p:nvPicPr>
          <p:cNvPr id="100" name="图片 99"/>
          <p:cNvPicPr/>
          <p:nvPr/>
        </p:nvPicPr>
        <p:blipFill>
          <a:blip r:embed="rId5"/>
          <a:stretch>
            <a:fillRect/>
          </a:stretch>
        </p:blipFill>
        <p:spPr>
          <a:xfrm>
            <a:off x="1127760" y="920750"/>
            <a:ext cx="440055" cy="343535"/>
          </a:xfrm>
          <a:prstGeom prst="rect">
            <a:avLst/>
          </a:prstGeom>
          <a:noFill/>
          <a:ln w="9525">
            <a:noFill/>
          </a:ln>
        </p:spPr>
      </p:pic>
      <p:sp>
        <p:nvSpPr>
          <p:cNvPr id="4" name="文本框 3"/>
          <p:cNvSpPr txBox="1"/>
          <p:nvPr/>
        </p:nvSpPr>
        <p:spPr>
          <a:xfrm>
            <a:off x="479425" y="3930650"/>
            <a:ext cx="10678795" cy="645160"/>
          </a:xfrm>
          <a:prstGeom prst="rect">
            <a:avLst/>
          </a:prstGeom>
          <a:noFill/>
          <a:ln w="9525">
            <a:noFill/>
          </a:ln>
        </p:spPr>
        <p:txBody>
          <a:bodyPr wrap="square">
            <a:spAutoFit/>
          </a:bodyPr>
          <a:p>
            <a:r>
              <a:rPr lang="zh-CN" altLang="en-US" dirty="0" smtClean="0"/>
              <a:t>单击选中项目的项目编号或者项目名称（蓝色字体）后返回录入界面。（必须点击蓝色字体部分才能选择成功！！！），项目选则完毕后，点击下一步（报销费用明细）按钮</a:t>
            </a:r>
            <a:endParaRPr lang="zh-CN" altLang="en-US" dirty="0" smtClean="0"/>
          </a:p>
        </p:txBody>
      </p:sp>
      <p:pic>
        <p:nvPicPr>
          <p:cNvPr id="7" name="图片 6"/>
          <p:cNvPicPr>
            <a:picLocks noChangeAspect="1"/>
          </p:cNvPicPr>
          <p:nvPr>
            <p:custDataLst>
              <p:tags r:id="rId6"/>
            </p:custDataLst>
          </p:nvPr>
        </p:nvPicPr>
        <p:blipFill>
          <a:blip r:embed="rId7"/>
          <a:stretch>
            <a:fillRect/>
          </a:stretch>
        </p:blipFill>
        <p:spPr>
          <a:xfrm>
            <a:off x="407670" y="1541145"/>
            <a:ext cx="10868025" cy="2303145"/>
          </a:xfrm>
          <a:prstGeom prst="rect">
            <a:avLst/>
          </a:prstGeom>
        </p:spPr>
      </p:pic>
      <p:pic>
        <p:nvPicPr>
          <p:cNvPr id="9" name="图片 8"/>
          <p:cNvPicPr>
            <a:picLocks noChangeAspect="1"/>
          </p:cNvPicPr>
          <p:nvPr>
            <p:custDataLst>
              <p:tags r:id="rId8"/>
            </p:custDataLst>
          </p:nvPr>
        </p:nvPicPr>
        <p:blipFill>
          <a:blip r:embed="rId9"/>
          <a:stretch>
            <a:fillRect/>
          </a:stretch>
        </p:blipFill>
        <p:spPr>
          <a:xfrm>
            <a:off x="564515" y="4587240"/>
            <a:ext cx="10601325" cy="2085975"/>
          </a:xfrm>
          <a:prstGeom prst="rect">
            <a:avLst/>
          </a:prstGeom>
        </p:spPr>
      </p:pic>
      <p:pic>
        <p:nvPicPr>
          <p:cNvPr id="14" name="图片 13"/>
          <p:cNvPicPr>
            <a:picLocks noChangeAspect="1"/>
          </p:cNvPicPr>
          <p:nvPr>
            <p:custDataLst>
              <p:tags r:id="rId10"/>
            </p:custDataLst>
          </p:nvPr>
        </p:nvPicPr>
        <p:blipFill>
          <a:blip r:embed="rId11"/>
          <a:stretch>
            <a:fillRect/>
          </a:stretch>
        </p:blipFill>
        <p:spPr>
          <a:xfrm>
            <a:off x="7680325" y="4261485"/>
            <a:ext cx="1495425" cy="31432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0" y="792480"/>
            <a:ext cx="11907013" cy="150875"/>
          </a:xfrm>
          <a:prstGeom prst="rect">
            <a:avLst/>
          </a:prstGeom>
          <a:blipFill>
            <a:blip r:embed="rId1" cstate="print"/>
            <a:stretch>
              <a:fillRect/>
            </a:stretch>
          </a:blipFill>
        </p:spPr>
        <p:txBody>
          <a:bodyPr wrap="square" lIns="0" tIns="0" rIns="0" bIns="0" rtlCol="0"/>
          <a:lstStyle/>
          <a:p/>
        </p:txBody>
      </p:sp>
      <p:sp>
        <p:nvSpPr>
          <p:cNvPr id="6" name="object 6"/>
          <p:cNvSpPr/>
          <p:nvPr/>
        </p:nvSpPr>
        <p:spPr>
          <a:xfrm>
            <a:off x="162305" y="867917"/>
            <a:ext cx="11553825" cy="0"/>
          </a:xfrm>
          <a:custGeom>
            <a:avLst/>
            <a:gdLst/>
            <a:ahLst/>
            <a:cxnLst/>
            <a:rect l="l" t="t" r="r" b="b"/>
            <a:pathLst>
              <a:path w="11553825">
                <a:moveTo>
                  <a:pt x="0" y="0"/>
                </a:moveTo>
                <a:lnTo>
                  <a:pt x="11553825" y="0"/>
                </a:lnTo>
              </a:path>
            </a:pathLst>
          </a:custGeom>
          <a:ln w="19812">
            <a:solidFill>
              <a:srgbClr val="D9D9D9"/>
            </a:solidFill>
          </a:ln>
        </p:spPr>
        <p:txBody>
          <a:bodyPr wrap="square" lIns="0" tIns="0" rIns="0" bIns="0" rtlCol="0"/>
          <a:lstStyle/>
          <a:p/>
        </p:txBody>
      </p:sp>
      <p:sp>
        <p:nvSpPr>
          <p:cNvPr id="27" name="object 2"/>
          <p:cNvSpPr/>
          <p:nvPr/>
        </p:nvSpPr>
        <p:spPr>
          <a:xfrm>
            <a:off x="11804174" y="152150"/>
            <a:ext cx="387826" cy="691570"/>
          </a:xfrm>
          <a:prstGeom prst="rect">
            <a:avLst/>
          </a:prstGeom>
          <a:blipFill>
            <a:blip r:embed="rId2" cstate="print"/>
            <a:stretch>
              <a:fillRect/>
            </a:stretch>
          </a:blipFill>
        </p:spPr>
        <p:txBody>
          <a:bodyPr wrap="square" lIns="0" tIns="0" rIns="0" bIns="0" rtlCol="0"/>
          <a:lstStyle/>
          <a:p/>
        </p:txBody>
      </p:sp>
      <p:sp>
        <p:nvSpPr>
          <p:cNvPr id="28" name="object 4"/>
          <p:cNvSpPr/>
          <p:nvPr/>
        </p:nvSpPr>
        <p:spPr>
          <a:xfrm>
            <a:off x="9892918" y="316610"/>
            <a:ext cx="1760220" cy="481583"/>
          </a:xfrm>
          <a:prstGeom prst="rect">
            <a:avLst/>
          </a:prstGeom>
          <a:blipFill>
            <a:blip r:embed="rId3" cstate="print"/>
            <a:stretch>
              <a:fillRect/>
            </a:stretch>
          </a:blipFill>
        </p:spPr>
        <p:txBody>
          <a:bodyPr wrap="square" lIns="0" tIns="0" rIns="0" bIns="0" rtlCol="0"/>
          <a:lstStyle/>
          <a:p/>
        </p:txBody>
      </p:sp>
      <p:sp>
        <p:nvSpPr>
          <p:cNvPr id="12" name="object 2"/>
          <p:cNvSpPr/>
          <p:nvPr/>
        </p:nvSpPr>
        <p:spPr>
          <a:xfrm>
            <a:off x="11804383" y="157621"/>
            <a:ext cx="389293" cy="685232"/>
          </a:xfrm>
          <a:custGeom>
            <a:avLst/>
            <a:gdLst/>
            <a:ahLst/>
            <a:cxnLst/>
            <a:rect l="l" t="t" r="r" b="b"/>
            <a:pathLst>
              <a:path w="389254" h="685165">
                <a:moveTo>
                  <a:pt x="388778" y="0"/>
                </a:moveTo>
                <a:lnTo>
                  <a:pt x="22383" y="297626"/>
                </a:lnTo>
                <a:lnTo>
                  <a:pt x="5595" y="318454"/>
                </a:lnTo>
                <a:lnTo>
                  <a:pt x="0" y="342330"/>
                </a:lnTo>
                <a:lnTo>
                  <a:pt x="5595" y="366206"/>
                </a:lnTo>
                <a:lnTo>
                  <a:pt x="22383" y="387034"/>
                </a:lnTo>
                <a:lnTo>
                  <a:pt x="388778" y="684660"/>
                </a:lnTo>
                <a:lnTo>
                  <a:pt x="388778" y="0"/>
                </a:lnTo>
                <a:close/>
              </a:path>
            </a:pathLst>
          </a:custGeom>
          <a:solidFill>
            <a:srgbClr val="3B3C42"/>
          </a:solidFill>
        </p:spPr>
        <p:txBody>
          <a:bodyPr wrap="square" lIns="0" tIns="0" rIns="0" bIns="0" rtlCol="0"/>
          <a:lstStyle/>
          <a:p>
            <a:endParaRPr sz="135"/>
          </a:p>
        </p:txBody>
      </p:sp>
      <p:sp>
        <p:nvSpPr>
          <p:cNvPr id="13" name="object 2"/>
          <p:cNvSpPr/>
          <p:nvPr/>
        </p:nvSpPr>
        <p:spPr>
          <a:xfrm>
            <a:off x="11805971" y="63"/>
            <a:ext cx="387864" cy="691638"/>
          </a:xfrm>
          <a:prstGeom prst="rect">
            <a:avLst/>
          </a:prstGeom>
          <a:blipFill>
            <a:blip r:embed="rId4" cstate="print"/>
            <a:stretch>
              <a:fillRect/>
            </a:stretch>
          </a:blipFill>
        </p:spPr>
        <p:txBody>
          <a:bodyPr wrap="square" lIns="0" tIns="0" rIns="0" bIns="0" rtlCol="0"/>
          <a:lstStyle/>
          <a:p>
            <a:endParaRPr sz="135"/>
          </a:p>
        </p:txBody>
      </p:sp>
      <p:sp>
        <p:nvSpPr>
          <p:cNvPr id="8" name="文本框 7"/>
          <p:cNvSpPr txBox="1"/>
          <p:nvPr/>
        </p:nvSpPr>
        <p:spPr>
          <a:xfrm>
            <a:off x="1113155" y="293370"/>
            <a:ext cx="10625455" cy="521970"/>
          </a:xfrm>
          <a:prstGeom prst="rect">
            <a:avLst/>
          </a:prstGeom>
          <a:noFill/>
        </p:spPr>
        <p:txBody>
          <a:bodyPr wrap="square" rtlCol="0">
            <a:spAutoFit/>
          </a:bodyPr>
          <a:p>
            <a:pPr>
              <a:buClrTx/>
              <a:buSzTx/>
              <a:buFontTx/>
            </a:pP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3.网上报销业务填报流程---</a:t>
            </a:r>
            <a:r>
              <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日常报销填报</a:t>
            </a:r>
            <a:endParaRPr lang="zh-CN" sz="2800" b="1" dirty="0">
              <a:gradFill>
                <a:gsLst>
                  <a:gs pos="0">
                    <a:srgbClr val="007BD3"/>
                  </a:gs>
                  <a:gs pos="100000">
                    <a:srgbClr val="034373"/>
                  </a:gs>
                </a:gsLst>
                <a:lin scaled="0"/>
              </a:gradFill>
              <a:latin typeface="宋体" panose="02010600030101010101" pitchFamily="2" charset="-122"/>
              <a:cs typeface="宋体" panose="02010600030101010101" pitchFamily="2" charset="-122"/>
            </a:endParaRPr>
          </a:p>
        </p:txBody>
      </p:sp>
      <p:pic>
        <p:nvPicPr>
          <p:cNvPr id="4" name="图片 3"/>
          <p:cNvPicPr>
            <a:picLocks noChangeAspect="1"/>
          </p:cNvPicPr>
          <p:nvPr>
            <p:custDataLst>
              <p:tags r:id="rId5"/>
            </p:custDataLst>
          </p:nvPr>
        </p:nvPicPr>
        <p:blipFill>
          <a:blip r:embed="rId6"/>
          <a:stretch>
            <a:fillRect/>
          </a:stretch>
        </p:blipFill>
        <p:spPr>
          <a:xfrm>
            <a:off x="1343660" y="1562100"/>
            <a:ext cx="9366250" cy="411289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0" y="792480"/>
            <a:ext cx="11907013" cy="150875"/>
          </a:xfrm>
          <a:prstGeom prst="rect">
            <a:avLst/>
          </a:prstGeom>
          <a:blipFill>
            <a:blip r:embed="rId1" cstate="print"/>
            <a:stretch>
              <a:fillRect/>
            </a:stretch>
          </a:blipFill>
        </p:spPr>
        <p:txBody>
          <a:bodyPr wrap="square" lIns="0" tIns="0" rIns="0" bIns="0" rtlCol="0"/>
          <a:lstStyle/>
          <a:p/>
        </p:txBody>
      </p:sp>
      <p:sp>
        <p:nvSpPr>
          <p:cNvPr id="6" name="object 6"/>
          <p:cNvSpPr/>
          <p:nvPr/>
        </p:nvSpPr>
        <p:spPr>
          <a:xfrm>
            <a:off x="162305" y="867917"/>
            <a:ext cx="11553825" cy="0"/>
          </a:xfrm>
          <a:custGeom>
            <a:avLst/>
            <a:gdLst/>
            <a:ahLst/>
            <a:cxnLst/>
            <a:rect l="l" t="t" r="r" b="b"/>
            <a:pathLst>
              <a:path w="11553825">
                <a:moveTo>
                  <a:pt x="0" y="0"/>
                </a:moveTo>
                <a:lnTo>
                  <a:pt x="11553825" y="0"/>
                </a:lnTo>
              </a:path>
            </a:pathLst>
          </a:custGeom>
          <a:ln w="19812">
            <a:solidFill>
              <a:srgbClr val="D9D9D9"/>
            </a:solidFill>
          </a:ln>
        </p:spPr>
        <p:txBody>
          <a:bodyPr wrap="square" lIns="0" tIns="0" rIns="0" bIns="0" rtlCol="0"/>
          <a:lstStyle/>
          <a:p/>
        </p:txBody>
      </p:sp>
      <p:sp>
        <p:nvSpPr>
          <p:cNvPr id="2" name="文本框 1"/>
          <p:cNvSpPr txBox="1"/>
          <p:nvPr/>
        </p:nvSpPr>
        <p:spPr>
          <a:xfrm>
            <a:off x="983615" y="953771"/>
            <a:ext cx="10259695" cy="645160"/>
          </a:xfrm>
          <a:prstGeom prst="rect">
            <a:avLst/>
          </a:prstGeom>
          <a:noFill/>
          <a:ln w="9525">
            <a:noFill/>
          </a:ln>
        </p:spPr>
        <p:txBody>
          <a:bodyPr wrap="square">
            <a:spAutoFit/>
          </a:bodyPr>
          <a:lstStyle/>
          <a:p>
            <a:r>
              <a:rPr lang="zh-CN" dirty="0"/>
              <a:t>（1）</a:t>
            </a:r>
            <a:r>
              <a:rPr lang="zh-CN" dirty="0">
                <a:solidFill>
                  <a:srgbClr val="FF0000"/>
                </a:solidFill>
              </a:rPr>
              <a:t>冲借款</a:t>
            </a:r>
            <a:r>
              <a:rPr lang="zh-CN" dirty="0"/>
              <a:t>：在支付方式页面下，点击 “冲借款”</a:t>
            </a:r>
            <a:r>
              <a:rPr lang="en-US" altLang="zh-CN" dirty="0"/>
              <a:t>    </a:t>
            </a:r>
            <a:r>
              <a:rPr lang="zh-CN" dirty="0"/>
              <a:t>按钮</a:t>
            </a:r>
            <a:r>
              <a:rPr lang="en-US" altLang="zh-CN" dirty="0"/>
              <a:t>      </a:t>
            </a:r>
            <a:r>
              <a:rPr lang="zh-CN" dirty="0"/>
              <a:t>。系统界面显示出该负责人项下所有借款，如下图所示：</a:t>
            </a:r>
            <a:endParaRPr lang="zh-CN" dirty="0"/>
          </a:p>
        </p:txBody>
      </p:sp>
      <p:sp>
        <p:nvSpPr>
          <p:cNvPr id="27" name="object 2"/>
          <p:cNvSpPr/>
          <p:nvPr/>
        </p:nvSpPr>
        <p:spPr>
          <a:xfrm>
            <a:off x="11804174" y="152150"/>
            <a:ext cx="387826" cy="691570"/>
          </a:xfrm>
          <a:prstGeom prst="rect">
            <a:avLst/>
          </a:prstGeom>
          <a:blipFill>
            <a:blip r:embed="rId2" cstate="print"/>
            <a:stretch>
              <a:fillRect/>
            </a:stretch>
          </a:blipFill>
        </p:spPr>
        <p:txBody>
          <a:bodyPr wrap="square" lIns="0" tIns="0" rIns="0" bIns="0" rtlCol="0"/>
          <a:lstStyle/>
          <a:p/>
        </p:txBody>
      </p:sp>
      <p:sp>
        <p:nvSpPr>
          <p:cNvPr id="28" name="object 4"/>
          <p:cNvSpPr/>
          <p:nvPr/>
        </p:nvSpPr>
        <p:spPr>
          <a:xfrm>
            <a:off x="9892918" y="316610"/>
            <a:ext cx="1760220" cy="481583"/>
          </a:xfrm>
          <a:prstGeom prst="rect">
            <a:avLst/>
          </a:prstGeom>
          <a:blipFill>
            <a:blip r:embed="rId3" cstate="print"/>
            <a:stretch>
              <a:fillRect/>
            </a:stretch>
          </a:blipFill>
        </p:spPr>
        <p:txBody>
          <a:bodyPr wrap="square" lIns="0" tIns="0" rIns="0" bIns="0" rtlCol="0"/>
          <a:lstStyle/>
          <a:p/>
        </p:txBody>
      </p:sp>
      <p:sp>
        <p:nvSpPr>
          <p:cNvPr id="12" name="object 2"/>
          <p:cNvSpPr/>
          <p:nvPr/>
        </p:nvSpPr>
        <p:spPr>
          <a:xfrm>
            <a:off x="11804383" y="157621"/>
            <a:ext cx="389293" cy="685232"/>
          </a:xfrm>
          <a:custGeom>
            <a:avLst/>
            <a:gdLst/>
            <a:ahLst/>
            <a:cxnLst/>
            <a:rect l="l" t="t" r="r" b="b"/>
            <a:pathLst>
              <a:path w="389254" h="685165">
                <a:moveTo>
                  <a:pt x="388778" y="0"/>
                </a:moveTo>
                <a:lnTo>
                  <a:pt x="22383" y="297626"/>
                </a:lnTo>
                <a:lnTo>
                  <a:pt x="5595" y="318454"/>
                </a:lnTo>
                <a:lnTo>
                  <a:pt x="0" y="342330"/>
                </a:lnTo>
                <a:lnTo>
                  <a:pt x="5595" y="366206"/>
                </a:lnTo>
                <a:lnTo>
                  <a:pt x="22383" y="387034"/>
                </a:lnTo>
                <a:lnTo>
                  <a:pt x="388778" y="684660"/>
                </a:lnTo>
                <a:lnTo>
                  <a:pt x="388778" y="0"/>
                </a:lnTo>
                <a:close/>
              </a:path>
            </a:pathLst>
          </a:custGeom>
          <a:solidFill>
            <a:srgbClr val="3B3C42"/>
          </a:solidFill>
        </p:spPr>
        <p:txBody>
          <a:bodyPr wrap="square" lIns="0" tIns="0" rIns="0" bIns="0" rtlCol="0"/>
          <a:lstStyle/>
          <a:p>
            <a:endParaRPr sz="135"/>
          </a:p>
        </p:txBody>
      </p:sp>
      <p:sp>
        <p:nvSpPr>
          <p:cNvPr id="13" name="object 2"/>
          <p:cNvSpPr/>
          <p:nvPr/>
        </p:nvSpPr>
        <p:spPr>
          <a:xfrm>
            <a:off x="11805971" y="63"/>
            <a:ext cx="387864" cy="691638"/>
          </a:xfrm>
          <a:prstGeom prst="rect">
            <a:avLst/>
          </a:prstGeom>
          <a:blipFill>
            <a:blip r:embed="rId4" cstate="print"/>
            <a:stretch>
              <a:fillRect/>
            </a:stretch>
          </a:blipFill>
        </p:spPr>
        <p:txBody>
          <a:bodyPr wrap="square" lIns="0" tIns="0" rIns="0" bIns="0" rtlCol="0"/>
          <a:lstStyle/>
          <a:p>
            <a:endParaRPr sz="135"/>
          </a:p>
        </p:txBody>
      </p:sp>
      <p:pic>
        <p:nvPicPr>
          <p:cNvPr id="4" name="图片 3"/>
          <p:cNvPicPr>
            <a:picLocks noChangeAspect="1"/>
          </p:cNvPicPr>
          <p:nvPr/>
        </p:nvPicPr>
        <p:blipFill>
          <a:blip r:embed="rId5"/>
          <a:stretch>
            <a:fillRect/>
          </a:stretch>
        </p:blipFill>
        <p:spPr>
          <a:xfrm>
            <a:off x="47625" y="1562735"/>
            <a:ext cx="12129135" cy="1233170"/>
          </a:xfrm>
          <a:prstGeom prst="rect">
            <a:avLst/>
          </a:prstGeom>
        </p:spPr>
      </p:pic>
      <p:pic>
        <p:nvPicPr>
          <p:cNvPr id="7" name="图片 6"/>
          <p:cNvPicPr>
            <a:picLocks noChangeAspect="1"/>
          </p:cNvPicPr>
          <p:nvPr/>
        </p:nvPicPr>
        <p:blipFill>
          <a:blip r:embed="rId6"/>
          <a:stretch>
            <a:fillRect/>
          </a:stretch>
        </p:blipFill>
        <p:spPr>
          <a:xfrm>
            <a:off x="-13970" y="3055620"/>
            <a:ext cx="12190730" cy="3234690"/>
          </a:xfrm>
          <a:prstGeom prst="rect">
            <a:avLst/>
          </a:prstGeom>
        </p:spPr>
      </p:pic>
      <p:sp>
        <p:nvSpPr>
          <p:cNvPr id="8" name="文本框 7"/>
          <p:cNvSpPr txBox="1"/>
          <p:nvPr/>
        </p:nvSpPr>
        <p:spPr>
          <a:xfrm>
            <a:off x="1113155" y="293370"/>
            <a:ext cx="10625455" cy="521970"/>
          </a:xfrm>
          <a:prstGeom prst="rect">
            <a:avLst/>
          </a:prstGeom>
          <a:noFill/>
        </p:spPr>
        <p:txBody>
          <a:bodyPr wrap="square" rtlCol="0">
            <a:spAutoFit/>
          </a:bodyPr>
          <a:p>
            <a:pPr>
              <a:buClrTx/>
              <a:buSzTx/>
              <a:buFontTx/>
            </a:pP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3.网上报销业务填报流程---</a:t>
            </a:r>
            <a:r>
              <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日常报销</a:t>
            </a: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a:t>
            </a:r>
            <a:r>
              <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支付方式</a:t>
            </a:r>
            <a:endPar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endParaRPr>
          </a:p>
        </p:txBody>
      </p:sp>
      <p:pic>
        <p:nvPicPr>
          <p:cNvPr id="3" name="图片 -2147482611" descr="1744695731538013939999"/>
          <p:cNvPicPr>
            <a:picLocks noChangeAspect="1"/>
          </p:cNvPicPr>
          <p:nvPr/>
        </p:nvPicPr>
        <p:blipFill>
          <a:blip r:embed="rId7"/>
          <a:stretch>
            <a:fillRect/>
          </a:stretch>
        </p:blipFill>
        <p:spPr>
          <a:xfrm>
            <a:off x="6096000" y="937895"/>
            <a:ext cx="365760" cy="365760"/>
          </a:xfrm>
          <a:prstGeom prst="rect">
            <a:avLst/>
          </a:prstGeom>
          <a:noFill/>
          <a:ln w="9525">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0" y="792480"/>
            <a:ext cx="11907013" cy="150875"/>
          </a:xfrm>
          <a:prstGeom prst="rect">
            <a:avLst/>
          </a:prstGeom>
          <a:blipFill>
            <a:blip r:embed="rId1" cstate="print"/>
            <a:stretch>
              <a:fillRect/>
            </a:stretch>
          </a:blipFill>
        </p:spPr>
        <p:txBody>
          <a:bodyPr wrap="square" lIns="0" tIns="0" rIns="0" bIns="0" rtlCol="0"/>
          <a:lstStyle/>
          <a:p/>
        </p:txBody>
      </p:sp>
      <p:sp>
        <p:nvSpPr>
          <p:cNvPr id="6" name="object 6"/>
          <p:cNvSpPr/>
          <p:nvPr/>
        </p:nvSpPr>
        <p:spPr>
          <a:xfrm>
            <a:off x="162305" y="867917"/>
            <a:ext cx="11553825" cy="0"/>
          </a:xfrm>
          <a:custGeom>
            <a:avLst/>
            <a:gdLst/>
            <a:ahLst/>
            <a:cxnLst/>
            <a:rect l="l" t="t" r="r" b="b"/>
            <a:pathLst>
              <a:path w="11553825">
                <a:moveTo>
                  <a:pt x="0" y="0"/>
                </a:moveTo>
                <a:lnTo>
                  <a:pt x="11553825" y="0"/>
                </a:lnTo>
              </a:path>
            </a:pathLst>
          </a:custGeom>
          <a:ln w="19812">
            <a:solidFill>
              <a:srgbClr val="D9D9D9"/>
            </a:solidFill>
          </a:ln>
        </p:spPr>
        <p:txBody>
          <a:bodyPr wrap="square" lIns="0" tIns="0" rIns="0" bIns="0" rtlCol="0"/>
          <a:lstStyle/>
          <a:p/>
        </p:txBody>
      </p:sp>
      <p:sp>
        <p:nvSpPr>
          <p:cNvPr id="2" name="文本框 1"/>
          <p:cNvSpPr txBox="1"/>
          <p:nvPr/>
        </p:nvSpPr>
        <p:spPr>
          <a:xfrm>
            <a:off x="983615" y="953771"/>
            <a:ext cx="10259695" cy="368300"/>
          </a:xfrm>
          <a:prstGeom prst="rect">
            <a:avLst/>
          </a:prstGeom>
          <a:noFill/>
          <a:ln w="9525">
            <a:noFill/>
          </a:ln>
        </p:spPr>
        <p:txBody>
          <a:bodyPr wrap="square">
            <a:spAutoFit/>
          </a:bodyPr>
          <a:lstStyle/>
          <a:p>
            <a:r>
              <a:rPr lang="en-US" altLang="zh-CN" dirty="0"/>
              <a:t>      </a:t>
            </a:r>
            <a:r>
              <a:rPr lang="zh-CN" altLang="en-US" dirty="0"/>
              <a:t>（</a:t>
            </a:r>
            <a:r>
              <a:rPr lang="en-US" altLang="zh-CN" dirty="0"/>
              <a:t>2</a:t>
            </a:r>
            <a:r>
              <a:rPr lang="zh-CN" altLang="en-US" dirty="0"/>
              <a:t>）</a:t>
            </a:r>
            <a:r>
              <a:rPr lang="zh-CN" dirty="0">
                <a:solidFill>
                  <a:srgbClr val="FF0000"/>
                </a:solidFill>
              </a:rPr>
              <a:t>对公支付（将金额转到对方单位账户）</a:t>
            </a:r>
            <a:r>
              <a:rPr lang="zh-CN" dirty="0"/>
              <a:t>：</a:t>
            </a:r>
            <a:r>
              <a:rPr lang="zh-CN" dirty="0"/>
              <a:t>有两种录入方式可供选择，第一种：手动录入</a:t>
            </a:r>
            <a:endParaRPr lang="zh-CN" dirty="0"/>
          </a:p>
        </p:txBody>
      </p:sp>
      <p:sp>
        <p:nvSpPr>
          <p:cNvPr id="27" name="object 2"/>
          <p:cNvSpPr/>
          <p:nvPr/>
        </p:nvSpPr>
        <p:spPr>
          <a:xfrm>
            <a:off x="11804174" y="152150"/>
            <a:ext cx="387826" cy="691570"/>
          </a:xfrm>
          <a:prstGeom prst="rect">
            <a:avLst/>
          </a:prstGeom>
          <a:blipFill>
            <a:blip r:embed="rId2" cstate="print"/>
            <a:stretch>
              <a:fillRect/>
            </a:stretch>
          </a:blipFill>
        </p:spPr>
        <p:txBody>
          <a:bodyPr wrap="square" lIns="0" tIns="0" rIns="0" bIns="0" rtlCol="0"/>
          <a:lstStyle/>
          <a:p/>
        </p:txBody>
      </p:sp>
      <p:sp>
        <p:nvSpPr>
          <p:cNvPr id="28" name="object 4"/>
          <p:cNvSpPr/>
          <p:nvPr/>
        </p:nvSpPr>
        <p:spPr>
          <a:xfrm>
            <a:off x="9892918" y="316610"/>
            <a:ext cx="1760220" cy="481583"/>
          </a:xfrm>
          <a:prstGeom prst="rect">
            <a:avLst/>
          </a:prstGeom>
          <a:blipFill>
            <a:blip r:embed="rId3" cstate="print"/>
            <a:stretch>
              <a:fillRect/>
            </a:stretch>
          </a:blipFill>
        </p:spPr>
        <p:txBody>
          <a:bodyPr wrap="square" lIns="0" tIns="0" rIns="0" bIns="0" rtlCol="0"/>
          <a:lstStyle/>
          <a:p/>
        </p:txBody>
      </p:sp>
      <p:sp>
        <p:nvSpPr>
          <p:cNvPr id="12" name="object 2"/>
          <p:cNvSpPr/>
          <p:nvPr/>
        </p:nvSpPr>
        <p:spPr>
          <a:xfrm>
            <a:off x="11804383" y="157621"/>
            <a:ext cx="389293" cy="685232"/>
          </a:xfrm>
          <a:custGeom>
            <a:avLst/>
            <a:gdLst/>
            <a:ahLst/>
            <a:cxnLst/>
            <a:rect l="l" t="t" r="r" b="b"/>
            <a:pathLst>
              <a:path w="389254" h="685165">
                <a:moveTo>
                  <a:pt x="388778" y="0"/>
                </a:moveTo>
                <a:lnTo>
                  <a:pt x="22383" y="297626"/>
                </a:lnTo>
                <a:lnTo>
                  <a:pt x="5595" y="318454"/>
                </a:lnTo>
                <a:lnTo>
                  <a:pt x="0" y="342330"/>
                </a:lnTo>
                <a:lnTo>
                  <a:pt x="5595" y="366206"/>
                </a:lnTo>
                <a:lnTo>
                  <a:pt x="22383" y="387034"/>
                </a:lnTo>
                <a:lnTo>
                  <a:pt x="388778" y="684660"/>
                </a:lnTo>
                <a:lnTo>
                  <a:pt x="388778" y="0"/>
                </a:lnTo>
                <a:close/>
              </a:path>
            </a:pathLst>
          </a:custGeom>
          <a:solidFill>
            <a:srgbClr val="3B3C42"/>
          </a:solidFill>
        </p:spPr>
        <p:txBody>
          <a:bodyPr wrap="square" lIns="0" tIns="0" rIns="0" bIns="0" rtlCol="0"/>
          <a:lstStyle/>
          <a:p>
            <a:endParaRPr sz="135"/>
          </a:p>
        </p:txBody>
      </p:sp>
      <p:sp>
        <p:nvSpPr>
          <p:cNvPr id="13" name="object 2"/>
          <p:cNvSpPr/>
          <p:nvPr/>
        </p:nvSpPr>
        <p:spPr>
          <a:xfrm>
            <a:off x="11805971" y="63"/>
            <a:ext cx="387864" cy="691638"/>
          </a:xfrm>
          <a:prstGeom prst="rect">
            <a:avLst/>
          </a:prstGeom>
          <a:blipFill>
            <a:blip r:embed="rId4" cstate="print"/>
            <a:stretch>
              <a:fillRect/>
            </a:stretch>
          </a:blipFill>
        </p:spPr>
        <p:txBody>
          <a:bodyPr wrap="square" lIns="0" tIns="0" rIns="0" bIns="0" rtlCol="0"/>
          <a:lstStyle/>
          <a:p>
            <a:endParaRPr sz="135"/>
          </a:p>
        </p:txBody>
      </p:sp>
      <p:sp>
        <p:nvSpPr>
          <p:cNvPr id="8" name="文本框 7"/>
          <p:cNvSpPr txBox="1"/>
          <p:nvPr/>
        </p:nvSpPr>
        <p:spPr>
          <a:xfrm>
            <a:off x="1113155" y="293370"/>
            <a:ext cx="10625455" cy="521970"/>
          </a:xfrm>
          <a:prstGeom prst="rect">
            <a:avLst/>
          </a:prstGeom>
          <a:noFill/>
        </p:spPr>
        <p:txBody>
          <a:bodyPr wrap="square" rtlCol="0">
            <a:spAutoFit/>
          </a:bodyPr>
          <a:p>
            <a:pPr>
              <a:buClrTx/>
              <a:buSzTx/>
              <a:buFontTx/>
            </a:pP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3.网上报销业务填报流程---</a:t>
            </a:r>
            <a:r>
              <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日常报销</a:t>
            </a: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sym typeface="+mn-ea"/>
              </a:rPr>
              <a:t>-</a:t>
            </a:r>
            <a:r>
              <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sym typeface="+mn-ea"/>
              </a:rPr>
              <a:t>支付方式</a:t>
            </a:r>
            <a:endPar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endParaRPr>
          </a:p>
        </p:txBody>
      </p:sp>
      <p:pic>
        <p:nvPicPr>
          <p:cNvPr id="3" name="图片 2"/>
          <p:cNvPicPr>
            <a:picLocks noChangeAspect="1"/>
          </p:cNvPicPr>
          <p:nvPr/>
        </p:nvPicPr>
        <p:blipFill>
          <a:blip r:embed="rId5"/>
          <a:stretch>
            <a:fillRect/>
          </a:stretch>
        </p:blipFill>
        <p:spPr>
          <a:xfrm>
            <a:off x="119380" y="1430655"/>
            <a:ext cx="12198350" cy="741680"/>
          </a:xfrm>
          <a:prstGeom prst="rect">
            <a:avLst/>
          </a:prstGeom>
        </p:spPr>
      </p:pic>
      <p:pic>
        <p:nvPicPr>
          <p:cNvPr id="11" name="图片 10"/>
          <p:cNvPicPr>
            <a:picLocks noChangeAspect="1"/>
          </p:cNvPicPr>
          <p:nvPr/>
        </p:nvPicPr>
        <p:blipFill>
          <a:blip r:embed="rId6"/>
          <a:stretch>
            <a:fillRect/>
          </a:stretch>
        </p:blipFill>
        <p:spPr>
          <a:xfrm>
            <a:off x="983615" y="3860800"/>
            <a:ext cx="10210165" cy="2203450"/>
          </a:xfrm>
          <a:prstGeom prst="rect">
            <a:avLst/>
          </a:prstGeom>
        </p:spPr>
      </p:pic>
      <p:sp>
        <p:nvSpPr>
          <p:cNvPr id="14" name="文本框 13"/>
          <p:cNvSpPr txBox="1"/>
          <p:nvPr/>
        </p:nvSpPr>
        <p:spPr>
          <a:xfrm>
            <a:off x="1038860" y="2659381"/>
            <a:ext cx="10259695" cy="922020"/>
          </a:xfrm>
          <a:prstGeom prst="rect">
            <a:avLst/>
          </a:prstGeom>
          <a:noFill/>
          <a:ln w="9525">
            <a:noFill/>
          </a:ln>
        </p:spPr>
        <p:txBody>
          <a:bodyPr wrap="square">
            <a:spAutoFit/>
          </a:bodyPr>
          <a:p>
            <a:r>
              <a:rPr lang="en-US" altLang="zh-CN" dirty="0"/>
              <a:t>        </a:t>
            </a:r>
            <a:r>
              <a:rPr lang="zh-CN" dirty="0"/>
              <a:t>第二种：在支付选择界面中点击</a:t>
            </a:r>
            <a:r>
              <a:rPr lang="en-US" altLang="zh-CN" dirty="0"/>
              <a:t>                  </a:t>
            </a:r>
            <a:r>
              <a:rPr lang="zh-CN" altLang="en-US" dirty="0"/>
              <a:t>对方单位后的问号，进入如下界面，检索曾经录入过的单位名称。</a:t>
            </a:r>
            <a:endParaRPr lang="zh-CN" altLang="en-US" dirty="0"/>
          </a:p>
          <a:p>
            <a:r>
              <a:rPr lang="en-US" altLang="zh-CN" dirty="0"/>
              <a:t>        </a:t>
            </a:r>
            <a:r>
              <a:rPr lang="zh-CN" altLang="en-US" dirty="0"/>
              <a:t>对于在检索时无法找到对方单位信息，可在页面中点击新增按钮，把该单位信息存入系统中。</a:t>
            </a:r>
            <a:endParaRPr lang="zh-CN" altLang="en-US" dirty="0"/>
          </a:p>
        </p:txBody>
      </p:sp>
      <p:pic>
        <p:nvPicPr>
          <p:cNvPr id="15" name="图片 14"/>
          <p:cNvPicPr>
            <a:picLocks noChangeAspect="1"/>
          </p:cNvPicPr>
          <p:nvPr/>
        </p:nvPicPr>
        <p:blipFill>
          <a:blip r:embed="rId7"/>
          <a:stretch>
            <a:fillRect/>
          </a:stretch>
        </p:blipFill>
        <p:spPr>
          <a:xfrm>
            <a:off x="4871720" y="2564765"/>
            <a:ext cx="990600" cy="441325"/>
          </a:xfrm>
          <a:prstGeom prst="rect">
            <a:avLst/>
          </a:prstGeom>
        </p:spPr>
      </p:pic>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PLACING_PICTURE_USER_VIEWPORT" val="{&quot;height&quot;:7711,&quot;width&quot;:19376}"/>
</p:tagLst>
</file>

<file path=ppt/tags/tag11.xml><?xml version="1.0" encoding="utf-8"?>
<p:tagLst xmlns:p="http://schemas.openxmlformats.org/presentationml/2006/main">
  <p:tag name="COMMONDATA" val="eyJoZGlkIjoiMGZkNmJlOTA2MWUzMmRiYTRjMzViZmExMWVhMjU0MTMifQ=="/>
  <p:tag name="KSO_WPP_MARK_KEY" val="fc8ca1c8-b07b-45de-bed3-259e96706d0c"/>
  <p:tag name="commondata" val="eyJoZGlkIjoiMzM1ZGQ4ODRmYTdlNjcwMTdkMzYxNGEyODQ4M2QxYmYifQ=="/>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1477</Words>
  <Application>WPS 演示</Application>
  <PresentationFormat>自定义</PresentationFormat>
  <Paragraphs>134</Paragraphs>
  <Slides>16</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16</vt:i4>
      </vt:variant>
    </vt:vector>
  </HeadingPairs>
  <TitlesOfParts>
    <vt:vector size="23" baseType="lpstr">
      <vt:lpstr>Arial</vt:lpstr>
      <vt:lpstr>宋体</vt:lpstr>
      <vt:lpstr>Wingdings</vt:lpstr>
      <vt:lpstr>微软雅黑</vt:lpstr>
      <vt:lpstr>Calibri</vt:lpstr>
      <vt:lpstr>Arial Unicode MS</vt:lpstr>
      <vt:lpstr>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lenovo</dc:creator>
  <cp:lastModifiedBy>吃货呆</cp:lastModifiedBy>
  <cp:revision>326</cp:revision>
  <dcterms:created xsi:type="dcterms:W3CDTF">2022-05-10T04:29:00Z</dcterms:created>
  <dcterms:modified xsi:type="dcterms:W3CDTF">2024-11-06T01:39:06Z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2052-12.1.0.18608</vt:lpwstr>
  </property>
  <property fmtid="{D5CDD505-2E9C-101B-9397-08002B2CF9AE}" pid="3" name="ICV">
    <vt:lpwstr>657F62AC724341F0A4C708C04930E6C0_12</vt:lpwstr>
  </property>
</Properties>
</file>