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412" r:id="rId3"/>
    <p:sldId id="447" r:id="rId4"/>
    <p:sldId id="448" r:id="rId5"/>
    <p:sldId id="449" r:id="rId6"/>
    <p:sldId id="450" r:id="rId7"/>
    <p:sldId id="451" r:id="rId8"/>
    <p:sldId id="452" r:id="rId9"/>
    <p:sldId id="453" r:id="rId10"/>
    <p:sldId id="454" r:id="rId11"/>
    <p:sldId id="455" r:id="rId12"/>
    <p:sldId id="588" r:id="rId13"/>
    <p:sldId id="457" r:id="rId14"/>
    <p:sldId id="476" r:id="rId15"/>
  </p:sldIdLst>
  <p:sldSz cx="12192000" cy="6858000"/>
  <p:notesSz cx="9144000" cy="6858000"/>
  <p:custDataLst>
    <p:tags r:id="rId22"/>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18" userDrawn="1">
          <p15:clr>
            <a:srgbClr val="A4A3A4"/>
          </p15:clr>
        </p15:guide>
        <p15:guide id="2" pos="37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zheng"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1" autoAdjust="0"/>
    <p:restoredTop sz="94660"/>
  </p:normalViewPr>
  <p:slideViewPr>
    <p:cSldViewPr showGuides="1">
      <p:cViewPr varScale="1">
        <p:scale>
          <a:sx n="65" d="100"/>
          <a:sy n="65" d="100"/>
        </p:scale>
        <p:origin x="-894" y="-114"/>
      </p:cViewPr>
      <p:guideLst>
        <p:guide orient="horz" pos="2018"/>
        <p:guide pos="37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pPr fontAlgn="base"/>
            <a:endParaRPr lang="zh-CN" altLang="en-US" strike="noStrike" noProof="1"/>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6513910"/>
            <a:ext cx="3962400" cy="344091"/>
          </a:xfrm>
          <a:prstGeom prst="rect">
            <a:avLst/>
          </a:prstGeom>
        </p:spPr>
        <p:txBody>
          <a:bodyPr vert="horz" lIns="91440" tIns="45720" rIns="91440" bIns="45720" rtlCol="0" anchor="b"/>
          <a:lstStyle>
            <a:lvl1pPr algn="l">
              <a:defRPr sz="1600"/>
            </a:lvl1pPr>
          </a:lstStyle>
          <a:p>
            <a:pPr fontAlgn="base"/>
            <a:endParaRPr lang="zh-CN" altLang="en-US" strike="noStrike" noProof="1"/>
          </a:p>
        </p:txBody>
      </p:sp>
      <p:sp>
        <p:nvSpPr>
          <p:cNvPr id="5" name="灯片编号占位符 4"/>
          <p:cNvSpPr>
            <a:spLocks noGrp="1"/>
          </p:cNvSpPr>
          <p:nvPr>
            <p:ph type="sldNum" sz="quarter" idx="3"/>
          </p:nvPr>
        </p:nvSpPr>
        <p:spPr>
          <a:xfrm>
            <a:off x="5179484" y="6513910"/>
            <a:ext cx="3962400" cy="344091"/>
          </a:xfrm>
          <a:prstGeom prst="rect">
            <a:avLst/>
          </a:prstGeom>
        </p:spPr>
        <p:txBody>
          <a:bodyPr vert="horz" lIns="91440" tIns="45720" rIns="91440" bIns="45720" rtlCol="0" anchor="b"/>
          <a:lstStyle>
            <a:lvl1pPr algn="r">
              <a:defRPr sz="16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076" name="幻灯片图像占位符 3"/>
          <p:cNvSpPr>
            <a:spLocks noGrp="1" noRot="1" noChangeAspect="1"/>
          </p:cNvSpPr>
          <p:nvPr>
            <p:ph type="sldImg"/>
          </p:nvPr>
        </p:nvSpPr>
        <p:spPr>
          <a:xfrm>
            <a:off x="2514397" y="857250"/>
            <a:ext cx="4115205" cy="2314575"/>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914400" y="3300413"/>
            <a:ext cx="7315200" cy="2700338"/>
          </a:xfrm>
          <a:prstGeom prst="rect">
            <a:avLst/>
          </a:prstGeom>
          <a:noFill/>
          <a:ln w="9525">
            <a:noFill/>
          </a:ln>
        </p:spPr>
        <p:txBody>
          <a:bodyPr vert="horz" lIns="91440" tIns="45720" rIns="91440" bIns="45720"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1"/>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5179484" y="6513910"/>
            <a:ext cx="3962400" cy="344091"/>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221" y="1122363"/>
            <a:ext cx="9145325"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221" y="3602038"/>
            <a:ext cx="9145325"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480" y="274638"/>
            <a:ext cx="2743597"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88" y="274638"/>
            <a:ext cx="8071742"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97" y="0"/>
            <a:ext cx="10287536" cy="6858000"/>
          </a:xfrm>
          <a:prstGeom prst="rect">
            <a:avLst/>
          </a:prstGeom>
        </p:spPr>
      </p:pic>
      <p:sp>
        <p:nvSpPr>
          <p:cNvPr id="9" name="矩形 8"/>
          <p:cNvSpPr/>
          <p:nvPr userDrawn="1"/>
        </p:nvSpPr>
        <p:spPr>
          <a:xfrm>
            <a:off x="-1" y="8238"/>
            <a:ext cx="12192634" cy="6857999"/>
          </a:xfrm>
          <a:prstGeom prst="rect">
            <a:avLst/>
          </a:prstGeom>
          <a:solidFill>
            <a:srgbClr val="F9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0"/>
          <p:cNvSpPr>
            <a:spLocks noGrp="1"/>
          </p:cNvSpPr>
          <p:nvPr>
            <p:ph type="title"/>
          </p:nvPr>
        </p:nvSpPr>
        <p:spPr>
          <a:xfrm>
            <a:off x="342918" y="393700"/>
            <a:ext cx="9746488" cy="369332"/>
          </a:xfrm>
          <a:prstGeom prst="rect">
            <a:avLst/>
          </a:prstGeom>
          <a:noFill/>
          <a:ln w="9525">
            <a:noFill/>
          </a:ln>
          <a:effectLst>
            <a:outerShdw dist="25400" dir="10800000" algn="r" rotWithShape="0">
              <a:prstClr val="black">
                <a:alpha val="10000"/>
              </a:prstClr>
            </a:outerShdw>
          </a:effectLst>
        </p:spPr>
        <p:txBody>
          <a:bodyPr wrap="square">
            <a:spAutoFit/>
          </a:bodyPr>
          <a:lstStyle>
            <a:lvl1pPr>
              <a:defRPr lang="zh-CN" altLang="en-US" sz="2000" b="1" i="1">
                <a:ln>
                  <a:solidFill>
                    <a:srgbClr val="444444"/>
                  </a:solidFill>
                </a:ln>
                <a:solidFill>
                  <a:srgbClr val="444444"/>
                </a:solidFill>
                <a:latin typeface="微软雅黑" panose="020B0503020204020204" charset="-122"/>
                <a:ea typeface="微软雅黑" panose="020B0503020204020204" charset="-122"/>
                <a:cs typeface="+mn-cs"/>
              </a:defRPr>
            </a:lvl1pPr>
          </a:lstStyle>
          <a:p>
            <a:pPr marL="0" lvl="0">
              <a:buFont typeface="Arial" panose="020B0604020202020204" pitchFamily="34" charset="0"/>
            </a:pPr>
            <a:r>
              <a:rPr lang="zh-CN" altLang="en-US" dirty="0"/>
              <a:t>单击此处编辑母版标题样式</a:t>
            </a:r>
            <a:endParaRPr lang="zh-CN" altLang="en-US" dirty="0"/>
          </a:p>
        </p:txBody>
      </p:sp>
      <p:pic>
        <p:nvPicPr>
          <p:cNvPr id="11" name="图片 10" descr="szhtxlg11"/>
          <p:cNvPicPr>
            <a:picLocks noChangeAspect="1"/>
          </p:cNvPicPr>
          <p:nvPr userDrawn="1"/>
        </p:nvPicPr>
        <p:blipFill>
          <a:blip r:embed="rId3" cstate="print"/>
          <a:stretch>
            <a:fillRect/>
          </a:stretch>
        </p:blipFill>
        <p:spPr>
          <a:xfrm>
            <a:off x="10485666" y="374849"/>
            <a:ext cx="1304761" cy="3577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71" y="1709738"/>
            <a:ext cx="10517123"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971" y="4589463"/>
            <a:ext cx="1051712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88"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6627"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910" y="365125"/>
            <a:ext cx="10517123"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947" y="1778438"/>
            <a:ext cx="48742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947" y="2665379"/>
            <a:ext cx="48742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7845" y="1778438"/>
            <a:ext cx="489828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7845" y="2665379"/>
            <a:ext cx="489828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939" y="987425"/>
            <a:ext cx="617309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910" y="2057400"/>
            <a:ext cx="393280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4165953"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939" y="457201"/>
            <a:ext cx="6173094"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910" y="2057400"/>
            <a:ext cx="4165953"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88" y="274638"/>
            <a:ext cx="1097439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88" y="1600200"/>
            <a:ext cx="1097439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88" y="6245225"/>
            <a:ext cx="2845212"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6203" y="6245225"/>
            <a:ext cx="3861359"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8866" y="6245225"/>
            <a:ext cx="2845212"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1.</a:t>
            </a:r>
            <a:r>
              <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系统登陆方式</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登陆界面</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 name="文本框 1"/>
          <p:cNvSpPr txBox="1"/>
          <p:nvPr/>
        </p:nvSpPr>
        <p:spPr>
          <a:xfrm>
            <a:off x="983615" y="953771"/>
            <a:ext cx="10259695" cy="646331"/>
          </a:xfrm>
          <a:prstGeom prst="rect">
            <a:avLst/>
          </a:prstGeom>
          <a:noFill/>
          <a:ln w="9525">
            <a:noFill/>
          </a:ln>
        </p:spPr>
        <p:txBody>
          <a:bodyPr wrap="square">
            <a:spAutoFit/>
          </a:bodyPr>
          <a:lstStyle/>
          <a:p>
            <a:r>
              <a:rPr lang="zh-CN" altLang="en-US" dirty="0" smtClean="0"/>
              <a:t>        在财务服务平台中点击</a:t>
            </a:r>
            <a:r>
              <a:rPr lang="zh-CN" altLang="en-US" dirty="0" smtClean="0">
                <a:solidFill>
                  <a:srgbClr val="FF0000"/>
                </a:solidFill>
              </a:rPr>
              <a:t>网上申报管理系统</a:t>
            </a:r>
            <a:r>
              <a:rPr lang="zh-CN" altLang="en-US" dirty="0" smtClean="0"/>
              <a:t>进入</a:t>
            </a:r>
            <a:endParaRPr lang="zh-CN" altLang="en-US"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4" name="图片 3"/>
          <p:cNvPicPr>
            <a:picLocks noChangeAspect="1"/>
          </p:cNvPicPr>
          <p:nvPr/>
        </p:nvPicPr>
        <p:blipFill>
          <a:blip r:embed="rId5"/>
          <a:stretch>
            <a:fillRect/>
          </a:stretch>
        </p:blipFill>
        <p:spPr>
          <a:xfrm>
            <a:off x="0" y="1468120"/>
            <a:ext cx="12205970" cy="53898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3.个人收入申报系统---校内人员其他工薪收入—</a:t>
            </a:r>
            <a:r>
              <a:rPr lang="zh-CN" altLang="en-US" sz="2800" b="1" dirty="0" smtClean="0">
                <a:solidFill>
                  <a:srgbClr val="C00000"/>
                </a:solidFill>
                <a:latin typeface="宋体" panose="02010600030101010101" pitchFamily="2" charset="-122"/>
                <a:cs typeface="宋体" panose="02010600030101010101" pitchFamily="2" charset="-122"/>
              </a:rPr>
              <a:t>提交线下审批</a:t>
            </a:r>
            <a:endParaRPr lang="zh-CN" altLang="en-US"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0" y="1059404"/>
            <a:ext cx="12191999" cy="368300"/>
          </a:xfrm>
          <a:prstGeom prst="rect">
            <a:avLst/>
          </a:prstGeom>
          <a:noFill/>
          <a:ln w="9525">
            <a:noFill/>
          </a:ln>
        </p:spPr>
        <p:txBody>
          <a:bodyPr wrap="square">
            <a:spAutoFit/>
          </a:bodyPr>
          <a:lstStyle/>
          <a:p>
            <a:r>
              <a:rPr lang="en-US" altLang="zh-CN" b="1" dirty="0" smtClean="0">
                <a:solidFill>
                  <a:srgbClr val="FF0000"/>
                </a:solidFill>
                <a:latin typeface="黑体" panose="02010609060101010101" pitchFamily="49" charset="-122"/>
                <a:ea typeface="黑体" panose="02010609060101010101" pitchFamily="49" charset="-122"/>
              </a:rPr>
              <a:t>2</a:t>
            </a:r>
            <a:r>
              <a:rPr lang="zh-CN" altLang="en-US" b="1" dirty="0" smtClean="0">
                <a:solidFill>
                  <a:srgbClr val="FF0000"/>
                </a:solidFill>
                <a:latin typeface="黑体" panose="02010609060101010101" pitchFamily="49" charset="-122"/>
                <a:ea typeface="黑体" panose="02010609060101010101" pitchFamily="49" charset="-122"/>
              </a:rPr>
              <a:t>、线下提交</a:t>
            </a:r>
            <a:r>
              <a:rPr lang="zh-CN" altLang="en-US" dirty="0" smtClean="0"/>
              <a:t>：本次填报需要线下签字的业务，启用此功能。</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6146" name="Picture 2"/>
          <p:cNvPicPr>
            <a:picLocks noChangeAspect="1" noChangeArrowheads="1"/>
          </p:cNvPicPr>
          <p:nvPr/>
        </p:nvPicPr>
        <p:blipFill>
          <a:blip r:embed="rId5"/>
          <a:srcRect/>
          <a:stretch>
            <a:fillRect/>
          </a:stretch>
        </p:blipFill>
        <p:spPr bwMode="auto">
          <a:xfrm>
            <a:off x="0" y="3429000"/>
            <a:ext cx="3095604" cy="24384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6"/>
          <a:srcRect/>
          <a:stretch>
            <a:fillRect/>
          </a:stretch>
        </p:blipFill>
        <p:spPr bwMode="auto">
          <a:xfrm>
            <a:off x="3309918" y="3000372"/>
            <a:ext cx="8882082" cy="3857628"/>
          </a:xfrm>
          <a:prstGeom prst="rect">
            <a:avLst/>
          </a:prstGeom>
          <a:noFill/>
          <a:ln w="9525">
            <a:noFill/>
            <a:miter lim="800000"/>
            <a:headEnd/>
            <a:tailEnd/>
          </a:ln>
          <a:effectLst/>
        </p:spPr>
      </p:pic>
      <p:pic>
        <p:nvPicPr>
          <p:cNvPr id="6148" name="Picture 4"/>
          <p:cNvPicPr>
            <a:picLocks noChangeAspect="1" noChangeArrowheads="1"/>
          </p:cNvPicPr>
          <p:nvPr/>
        </p:nvPicPr>
        <p:blipFill>
          <a:blip r:embed="rId7"/>
          <a:srcRect/>
          <a:stretch>
            <a:fillRect/>
          </a:stretch>
        </p:blipFill>
        <p:spPr bwMode="auto">
          <a:xfrm>
            <a:off x="0" y="2000240"/>
            <a:ext cx="3228975" cy="904875"/>
          </a:xfrm>
          <a:prstGeom prst="rect">
            <a:avLst/>
          </a:prstGeom>
          <a:noFill/>
          <a:ln w="9525">
            <a:noFill/>
            <a:miter lim="800000"/>
            <a:headEnd/>
            <a:tailEnd/>
          </a:ln>
          <a:effectLst/>
        </p:spPr>
      </p:pic>
      <p:sp>
        <p:nvSpPr>
          <p:cNvPr id="18" name="文本框 1"/>
          <p:cNvSpPr txBox="1"/>
          <p:nvPr/>
        </p:nvSpPr>
        <p:spPr>
          <a:xfrm>
            <a:off x="1" y="3071810"/>
            <a:ext cx="3167042" cy="646331"/>
          </a:xfrm>
          <a:prstGeom prst="rect">
            <a:avLst/>
          </a:prstGeom>
          <a:noFill/>
          <a:ln w="9525">
            <a:noFill/>
          </a:ln>
        </p:spPr>
        <p:txBody>
          <a:bodyPr wrap="square">
            <a:spAutoFit/>
          </a:bodyPr>
          <a:lstStyle/>
          <a:p>
            <a:r>
              <a:rPr lang="zh-CN" altLang="en-US" dirty="0" smtClean="0"/>
              <a:t>      点击线下提交后出现此页面，点击</a:t>
            </a:r>
            <a:r>
              <a:rPr lang="zh-CN" altLang="en-US" dirty="0" smtClean="0">
                <a:solidFill>
                  <a:srgbClr val="FF0000"/>
                </a:solidFill>
              </a:rPr>
              <a:t>打印</a:t>
            </a:r>
            <a:r>
              <a:rPr lang="zh-CN" altLang="en-US" dirty="0" smtClean="0"/>
              <a:t>按钮</a:t>
            </a:r>
            <a:endParaRPr lang="zh-CN" altLang="en-US" dirty="0"/>
          </a:p>
        </p:txBody>
      </p:sp>
      <p:sp>
        <p:nvSpPr>
          <p:cNvPr id="19" name="文本框 1"/>
          <p:cNvSpPr txBox="1"/>
          <p:nvPr/>
        </p:nvSpPr>
        <p:spPr>
          <a:xfrm>
            <a:off x="3524232" y="2000240"/>
            <a:ext cx="8667768" cy="923330"/>
          </a:xfrm>
          <a:prstGeom prst="rect">
            <a:avLst/>
          </a:prstGeom>
          <a:noFill/>
          <a:ln w="9525">
            <a:noFill/>
          </a:ln>
        </p:spPr>
        <p:txBody>
          <a:bodyPr wrap="square">
            <a:spAutoFit/>
          </a:bodyPr>
          <a:lstStyle/>
          <a:p>
            <a:r>
              <a:rPr lang="zh-CN" altLang="en-US" dirty="0" smtClean="0"/>
              <a:t>      点击打印后在新的窗口将出现以下页面，此页面即为本次报销的业务内容，确认无误后，点击</a:t>
            </a:r>
            <a:r>
              <a:rPr lang="zh-CN" altLang="en-US" dirty="0" smtClean="0">
                <a:solidFill>
                  <a:srgbClr val="FF0000"/>
                </a:solidFill>
              </a:rPr>
              <a:t>右上角打印</a:t>
            </a:r>
            <a:r>
              <a:rPr lang="zh-CN" altLang="en-US" dirty="0" smtClean="0"/>
              <a:t>按钮，把打印出的报销单附上相应附加信息，即可进行下一步线下签字并到财务进行报销，本次业务填报完毕。</a:t>
            </a:r>
            <a:r>
              <a:rPr lang="zh-CN" altLang="en-US" dirty="0" smtClean="0">
                <a:solidFill>
                  <a:srgbClr val="FF0000"/>
                </a:solidFill>
              </a:rPr>
              <a:t>注意二维码处禁止涂抹或覆盖</a:t>
            </a:r>
            <a:r>
              <a:rPr lang="zh-CN" altLang="en-US" dirty="0" smtClean="0"/>
              <a:t>。</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校内人员其他工薪收入—</a:t>
            </a:r>
            <a:r>
              <a:rPr lang="zh-CN" altLang="en-US" sz="2800" b="1" dirty="0" smtClean="0">
                <a:solidFill>
                  <a:srgbClr val="FF0000"/>
                </a:solidFill>
                <a:latin typeface="宋体" panose="02010600030101010101" pitchFamily="2" charset="-122"/>
                <a:cs typeface="宋体" panose="02010600030101010101" pitchFamily="2" charset="-122"/>
                <a:sym typeface="+mn-ea"/>
              </a:rPr>
              <a:t>提交线上审批</a:t>
            </a:r>
            <a:endParaRPr lang="zh-CN" altLang="en-US" sz="2800" b="1" dirty="0" smtClean="0">
              <a:solidFill>
                <a:srgbClr val="FF0000"/>
              </a:solidFill>
              <a:latin typeface="宋体" panose="02010600030101010101" pitchFamily="2" charset="-122"/>
              <a:cs typeface="宋体" panose="02010600030101010101" pitchFamily="2" charset="-122"/>
              <a:sym typeface="+mn-ea"/>
            </a:endParaRPr>
          </a:p>
        </p:txBody>
      </p:sp>
      <p:sp>
        <p:nvSpPr>
          <p:cNvPr id="2" name="文本框 1"/>
          <p:cNvSpPr txBox="1"/>
          <p:nvPr/>
        </p:nvSpPr>
        <p:spPr>
          <a:xfrm>
            <a:off x="0" y="1059180"/>
            <a:ext cx="10299700" cy="427355"/>
          </a:xfrm>
          <a:prstGeom prst="rect">
            <a:avLst/>
          </a:prstGeom>
          <a:noFill/>
          <a:ln w="9525">
            <a:noFill/>
          </a:ln>
        </p:spPr>
        <p:txBody>
          <a:bodyPr wrap="square">
            <a:noAutofit/>
          </a:bodyPr>
          <a:lstStyle/>
          <a:p>
            <a:r>
              <a:rPr lang="en-US" altLang="zh-CN" b="1" dirty="0" smtClean="0">
                <a:solidFill>
                  <a:srgbClr val="FF0000"/>
                </a:solidFill>
                <a:latin typeface="黑体" panose="02010609060101010101" pitchFamily="49" charset="-122"/>
                <a:ea typeface="黑体" panose="02010609060101010101" pitchFamily="49" charset="-122"/>
              </a:rPr>
              <a:t>3</a:t>
            </a:r>
            <a:r>
              <a:rPr lang="zh-CN" altLang="en-US" b="1" dirty="0" smtClean="0">
                <a:solidFill>
                  <a:srgbClr val="FF0000"/>
                </a:solidFill>
                <a:latin typeface="黑体" panose="02010609060101010101" pitchFamily="49" charset="-122"/>
                <a:ea typeface="黑体" panose="02010609060101010101" pitchFamily="49" charset="-122"/>
              </a:rPr>
              <a:t>、线上审批</a:t>
            </a:r>
            <a:r>
              <a:rPr lang="zh-CN" altLang="en-US" dirty="0" smtClean="0"/>
              <a:t>：</a:t>
            </a:r>
            <a:r>
              <a:rPr lang="zh-CN" altLang="en-US" dirty="0" smtClean="0">
                <a:sym typeface="+mn-ea"/>
              </a:rPr>
              <a:t>本次填报需要线上审批的业务，启用此功能。</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20" name="文本框 1"/>
          <p:cNvSpPr txBox="1"/>
          <p:nvPr/>
        </p:nvSpPr>
        <p:spPr>
          <a:xfrm>
            <a:off x="3431521" y="1428885"/>
            <a:ext cx="8810644" cy="1198880"/>
          </a:xfrm>
          <a:prstGeom prst="rect">
            <a:avLst/>
          </a:prstGeom>
          <a:noFill/>
          <a:ln w="9525">
            <a:noFill/>
          </a:ln>
        </p:spPr>
        <p:txBody>
          <a:bodyPr wrap="square">
            <a:spAutoFit/>
          </a:bodyPr>
          <a:lstStyle/>
          <a:p>
            <a:r>
              <a:rPr lang="zh-CN" altLang="en-US" dirty="0" smtClean="0"/>
              <a:t>点击</a:t>
            </a:r>
            <a:r>
              <a:rPr lang="zh-CN" altLang="en-US" dirty="0" smtClean="0">
                <a:solidFill>
                  <a:srgbClr val="FF0000"/>
                </a:solidFill>
              </a:rPr>
              <a:t>下一步：获取审批流程</a:t>
            </a:r>
            <a:r>
              <a:rPr lang="zh-CN" altLang="en-US" dirty="0" smtClean="0"/>
              <a:t>后将出现以下界面，请核对</a:t>
            </a:r>
            <a:r>
              <a:rPr lang="zh-CN" altLang="en-US" dirty="0" smtClean="0">
                <a:solidFill>
                  <a:srgbClr val="FF0000"/>
                </a:solidFill>
              </a:rPr>
              <a:t>填报内容</a:t>
            </a:r>
            <a:r>
              <a:rPr lang="zh-CN" altLang="en-US" dirty="0" smtClean="0"/>
              <a:t>是否正确，</a:t>
            </a:r>
            <a:r>
              <a:rPr lang="zh-CN" altLang="en-US" dirty="0" smtClean="0">
                <a:solidFill>
                  <a:srgbClr val="FF0000"/>
                </a:solidFill>
              </a:rPr>
              <a:t>审批流程</a:t>
            </a:r>
            <a:r>
              <a:rPr lang="zh-CN" altLang="en-US" dirty="0" smtClean="0"/>
              <a:t>处是否有显示以及流程是否正确，然后点击</a:t>
            </a:r>
            <a:r>
              <a:rPr lang="en-US" altLang="zh-CN" dirty="0" smtClean="0"/>
              <a:t>“</a:t>
            </a:r>
            <a:r>
              <a:rPr lang="zh-CN" altLang="en-US" dirty="0" smtClean="0">
                <a:solidFill>
                  <a:srgbClr val="FF0000"/>
                </a:solidFill>
              </a:rPr>
              <a:t>上传附件</a:t>
            </a:r>
            <a:r>
              <a:rPr lang="en-US" altLang="zh-CN" dirty="0" smtClean="0"/>
              <a:t>”</a:t>
            </a:r>
            <a:r>
              <a:rPr lang="zh-CN" altLang="en-US" dirty="0" smtClean="0">
                <a:solidFill>
                  <a:schemeClr val="tx1"/>
                </a:solidFill>
              </a:rPr>
              <a:t>导入电子版相关文件</a:t>
            </a:r>
            <a:r>
              <a:rPr lang="zh-CN" altLang="en-US" dirty="0" smtClean="0"/>
              <a:t>作为审批人审批时的依据，所有流程确认无误后点击左下角的</a:t>
            </a:r>
            <a:r>
              <a:rPr lang="zh-CN" altLang="en-US" dirty="0" smtClean="0">
                <a:solidFill>
                  <a:srgbClr val="FF0000"/>
                </a:solidFill>
              </a:rPr>
              <a:t>提交审批</a:t>
            </a:r>
            <a:r>
              <a:rPr lang="zh-CN" altLang="en-US" dirty="0" smtClean="0"/>
              <a:t>按钮即可完成本次填报，如有问题请点击</a:t>
            </a:r>
            <a:r>
              <a:rPr lang="zh-CN" altLang="en-US" dirty="0" smtClean="0">
                <a:solidFill>
                  <a:srgbClr val="FF0000"/>
                </a:solidFill>
              </a:rPr>
              <a:t>撤回</a:t>
            </a:r>
            <a:r>
              <a:rPr lang="zh-CN" altLang="en-US" dirty="0" smtClean="0"/>
              <a:t>按钮进行修改。</a:t>
            </a:r>
            <a:endParaRPr lang="zh-CN" altLang="en-US" dirty="0"/>
          </a:p>
        </p:txBody>
      </p:sp>
      <p:pic>
        <p:nvPicPr>
          <p:cNvPr id="4" name="图片 3"/>
          <p:cNvPicPr>
            <a:picLocks noChangeAspect="1"/>
          </p:cNvPicPr>
          <p:nvPr/>
        </p:nvPicPr>
        <p:blipFill>
          <a:blip r:embed="rId5"/>
          <a:stretch>
            <a:fillRect/>
          </a:stretch>
        </p:blipFill>
        <p:spPr>
          <a:xfrm>
            <a:off x="47625" y="1610360"/>
            <a:ext cx="3162300" cy="850265"/>
          </a:xfrm>
          <a:prstGeom prst="rect">
            <a:avLst/>
          </a:prstGeom>
        </p:spPr>
      </p:pic>
      <p:pic>
        <p:nvPicPr>
          <p:cNvPr id="9" name="图片 8"/>
          <p:cNvPicPr>
            <a:picLocks noChangeAspect="1"/>
          </p:cNvPicPr>
          <p:nvPr/>
        </p:nvPicPr>
        <p:blipFill>
          <a:blip r:embed="rId6"/>
          <a:stretch>
            <a:fillRect/>
          </a:stretch>
        </p:blipFill>
        <p:spPr>
          <a:xfrm>
            <a:off x="911225" y="2642235"/>
            <a:ext cx="10232390" cy="40595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3.个人收入申报系统---校内人员其他工薪收入—</a:t>
            </a:r>
            <a:r>
              <a:rPr lang="zh-CN" altLang="en-US" sz="2800" b="1" dirty="0" smtClean="0">
                <a:solidFill>
                  <a:srgbClr val="C00000"/>
                </a:solidFill>
                <a:latin typeface="宋体" panose="02010600030101010101" pitchFamily="2" charset="-122"/>
                <a:cs typeface="宋体" panose="02010600030101010101" pitchFamily="2" charset="-122"/>
              </a:rPr>
              <a:t>发放管理</a:t>
            </a:r>
            <a:endParaRPr lang="zh-CN"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0" y="928670"/>
            <a:ext cx="12191999" cy="3416320"/>
          </a:xfrm>
          <a:prstGeom prst="rect">
            <a:avLst/>
          </a:prstGeom>
          <a:noFill/>
          <a:ln w="9525">
            <a:noFill/>
          </a:ln>
        </p:spPr>
        <p:txBody>
          <a:bodyPr wrap="square">
            <a:spAutoFit/>
          </a:bodyPr>
          <a:lstStyle/>
          <a:p>
            <a:r>
              <a:rPr lang="en-US" altLang="zh-CN" b="1" dirty="0" smtClean="0">
                <a:solidFill>
                  <a:srgbClr val="FF0000"/>
                </a:solidFill>
                <a:latin typeface="黑体" panose="02010609060101010101" pitchFamily="49" charset="-122"/>
                <a:ea typeface="黑体" panose="02010609060101010101" pitchFamily="49" charset="-122"/>
              </a:rPr>
              <a:t>4</a:t>
            </a:r>
            <a:r>
              <a:rPr lang="zh-CN" altLang="en-US" b="1" dirty="0" smtClean="0">
                <a:solidFill>
                  <a:srgbClr val="FF0000"/>
                </a:solidFill>
                <a:latin typeface="黑体" panose="02010609060101010101" pitchFamily="49" charset="-122"/>
                <a:ea typeface="黑体" panose="02010609060101010101" pitchFamily="49" charset="-122"/>
              </a:rPr>
              <a:t>、其他工薪收入发放管理</a:t>
            </a:r>
            <a:r>
              <a:rPr lang="zh-CN" altLang="en-US" dirty="0" smtClean="0"/>
              <a:t>：线上审批提交后请等待相关签字人进行线上审批操作。对已经填报完的单据，如需打印、 </a:t>
            </a:r>
            <a:endParaRPr lang="en-US" altLang="zh-CN" dirty="0" smtClean="0"/>
          </a:p>
          <a:p>
            <a:r>
              <a:rPr lang="en-US" altLang="zh-CN" dirty="0" smtClean="0"/>
              <a:t>                                              </a:t>
            </a:r>
            <a:r>
              <a:rPr lang="zh-CN" altLang="en-US" dirty="0" smtClean="0"/>
              <a:t>修改、删除、查询等操作，到</a:t>
            </a:r>
            <a:r>
              <a:rPr lang="zh-CN" altLang="en-US" dirty="0" smtClean="0">
                <a:solidFill>
                  <a:srgbClr val="FF0000"/>
                </a:solidFill>
              </a:rPr>
              <a:t>其他工薪收入发放管理</a:t>
            </a:r>
            <a:r>
              <a:rPr lang="zh-CN" altLang="en-US" dirty="0" smtClean="0"/>
              <a:t>中进行处理。</a:t>
            </a:r>
            <a:endParaRPr lang="en-US" altLang="zh-CN" dirty="0" smtClean="0"/>
          </a:p>
          <a:p>
            <a:endParaRPr lang="en-US" altLang="zh-CN" dirty="0" smtClean="0"/>
          </a:p>
          <a:p>
            <a:r>
              <a:rPr lang="en-US" altLang="zh-CN" dirty="0" smtClean="0"/>
              <a:t>       </a:t>
            </a:r>
            <a:r>
              <a:rPr lang="zh-CN" altLang="en-US" dirty="0" smtClean="0"/>
              <a:t>（</a:t>
            </a:r>
            <a:r>
              <a:rPr lang="en-US" altLang="zh-CN" dirty="0" smtClean="0"/>
              <a:t>1</a:t>
            </a:r>
            <a:r>
              <a:rPr lang="zh-CN" altLang="en-US" dirty="0" smtClean="0"/>
              <a:t>）审核状态为</a:t>
            </a:r>
            <a:r>
              <a:rPr lang="zh-CN" altLang="en-US" dirty="0" smtClean="0">
                <a:solidFill>
                  <a:srgbClr val="FF0000"/>
                </a:solidFill>
              </a:rPr>
              <a:t>审批已通过</a:t>
            </a:r>
            <a:r>
              <a:rPr lang="zh-CN" altLang="en-US" dirty="0" smtClean="0"/>
              <a:t>的单据，可点击</a:t>
            </a:r>
            <a:r>
              <a:rPr lang="zh-CN" altLang="en-US" dirty="0" smtClean="0">
                <a:solidFill>
                  <a:srgbClr val="FF0000"/>
                </a:solidFill>
              </a:rPr>
              <a:t>更多操作</a:t>
            </a:r>
            <a:r>
              <a:rPr lang="zh-CN" altLang="en-US" dirty="0" smtClean="0"/>
              <a:t>按钮，然后点</a:t>
            </a:r>
            <a:r>
              <a:rPr lang="zh-CN" altLang="en-US" dirty="0" smtClean="0">
                <a:solidFill>
                  <a:srgbClr val="FF0000"/>
                </a:solidFill>
              </a:rPr>
              <a:t>打印</a:t>
            </a:r>
            <a:r>
              <a:rPr lang="zh-CN" altLang="en-US" dirty="0" smtClean="0"/>
              <a:t>按钮，把该笔单据打印出来附上相关附件信</a:t>
            </a:r>
            <a:endParaRPr lang="en-US" altLang="zh-CN" dirty="0" smtClean="0"/>
          </a:p>
          <a:p>
            <a:r>
              <a:rPr lang="en-US" altLang="zh-CN" dirty="0" smtClean="0"/>
              <a:t>                </a:t>
            </a:r>
            <a:r>
              <a:rPr lang="zh-CN" altLang="en-US" dirty="0" smtClean="0"/>
              <a:t>息，无需再线下签字，直接到财务处进行报销。</a:t>
            </a:r>
            <a:endParaRPr lang="en-US" altLang="zh-CN" dirty="0" smtClean="0"/>
          </a:p>
          <a:p>
            <a:r>
              <a:rPr lang="en-US" altLang="zh-CN" dirty="0" smtClean="0"/>
              <a:t>       </a:t>
            </a:r>
            <a:r>
              <a:rPr lang="zh-CN" altLang="en-US" dirty="0" smtClean="0"/>
              <a:t>（</a:t>
            </a:r>
            <a:r>
              <a:rPr lang="en-US" altLang="zh-CN" dirty="0" smtClean="0"/>
              <a:t>2</a:t>
            </a:r>
            <a:r>
              <a:rPr lang="zh-CN" altLang="en-US" dirty="0" smtClean="0"/>
              <a:t>）审核状态为</a:t>
            </a:r>
            <a:r>
              <a:rPr lang="zh-CN" altLang="en-US" dirty="0" smtClean="0">
                <a:solidFill>
                  <a:srgbClr val="FF0000"/>
                </a:solidFill>
              </a:rPr>
              <a:t>等待审批中</a:t>
            </a:r>
            <a:r>
              <a:rPr lang="zh-CN" altLang="en-US" dirty="0" smtClean="0"/>
              <a:t>的单据，此状态中的单据不能修改、不能删除、不能打印，如需修改或删除可在</a:t>
            </a:r>
            <a:r>
              <a:rPr lang="zh-CN" altLang="en-US" dirty="0" smtClean="0">
                <a:solidFill>
                  <a:srgbClr val="FF0000"/>
                </a:solidFill>
              </a:rPr>
              <a:t>审批流 </a:t>
            </a:r>
            <a:endParaRPr lang="en-US" altLang="zh-CN" dirty="0" smtClean="0">
              <a:solidFill>
                <a:srgbClr val="FF0000"/>
              </a:solidFill>
            </a:endParaRPr>
          </a:p>
          <a:p>
            <a:r>
              <a:rPr lang="en-US" altLang="zh-CN" dirty="0" smtClean="0">
                <a:solidFill>
                  <a:srgbClr val="FF0000"/>
                </a:solidFill>
              </a:rPr>
              <a:t>                </a:t>
            </a:r>
            <a:r>
              <a:rPr lang="zh-CN" altLang="en-US" dirty="0" smtClean="0">
                <a:solidFill>
                  <a:srgbClr val="FF0000"/>
                </a:solidFill>
              </a:rPr>
              <a:t>程</a:t>
            </a:r>
            <a:r>
              <a:rPr lang="zh-CN" altLang="en-US" dirty="0" smtClean="0"/>
              <a:t>处点击</a:t>
            </a:r>
            <a:r>
              <a:rPr lang="zh-CN" altLang="en-US" dirty="0" smtClean="0">
                <a:solidFill>
                  <a:srgbClr val="FF0000"/>
                </a:solidFill>
              </a:rPr>
              <a:t>查看</a:t>
            </a:r>
            <a:r>
              <a:rPr lang="zh-CN" altLang="en-US" dirty="0" smtClean="0"/>
              <a:t>按钮，查询该单据的审批流转情况，可联系下级未审批人进行驳回处理，或等待所有审批通过后</a:t>
            </a:r>
            <a:endParaRPr lang="en-US" altLang="zh-CN" dirty="0" smtClean="0"/>
          </a:p>
          <a:p>
            <a:r>
              <a:rPr lang="en-US" altLang="zh-CN" dirty="0" smtClean="0"/>
              <a:t>                </a:t>
            </a:r>
            <a:r>
              <a:rPr lang="zh-CN" altLang="en-US" dirty="0" smtClean="0"/>
              <a:t>删除该单据然后重新填报。</a:t>
            </a:r>
            <a:endParaRPr lang="en-US" altLang="zh-CN" dirty="0" smtClean="0"/>
          </a:p>
          <a:p>
            <a:r>
              <a:rPr lang="en-US" altLang="zh-CN" dirty="0" smtClean="0"/>
              <a:t>       </a:t>
            </a:r>
            <a:r>
              <a:rPr lang="zh-CN" altLang="en-US" dirty="0" smtClean="0"/>
              <a:t>（</a:t>
            </a:r>
            <a:r>
              <a:rPr lang="en-US" altLang="zh-CN" dirty="0" smtClean="0"/>
              <a:t>3</a:t>
            </a:r>
            <a:r>
              <a:rPr lang="zh-CN" altLang="en-US" dirty="0" smtClean="0"/>
              <a:t>）审核状态为</a:t>
            </a:r>
            <a:r>
              <a:rPr lang="zh-CN" altLang="en-US" dirty="0" smtClean="0">
                <a:solidFill>
                  <a:srgbClr val="FF0000"/>
                </a:solidFill>
              </a:rPr>
              <a:t>已提交</a:t>
            </a:r>
            <a:r>
              <a:rPr lang="zh-CN" altLang="en-US" dirty="0" smtClean="0"/>
              <a:t>的单据，该单据为线下签字报销业务，此状态的单据可直接在</a:t>
            </a:r>
            <a:r>
              <a:rPr lang="zh-CN" altLang="en-US" dirty="0" smtClean="0">
                <a:solidFill>
                  <a:srgbClr val="C00000"/>
                </a:solidFill>
              </a:rPr>
              <a:t>更多操作</a:t>
            </a:r>
            <a:r>
              <a:rPr lang="zh-CN" altLang="en-US" dirty="0" smtClean="0"/>
              <a:t>处打印或删除处理。</a:t>
            </a:r>
            <a:endParaRPr lang="en-US" altLang="zh-CN" dirty="0" smtClean="0"/>
          </a:p>
          <a:p>
            <a:r>
              <a:rPr lang="en-US" altLang="zh-CN" dirty="0" smtClean="0"/>
              <a:t>       </a:t>
            </a:r>
            <a:r>
              <a:rPr lang="zh-CN" altLang="en-US" dirty="0" smtClean="0"/>
              <a:t>（</a:t>
            </a:r>
            <a:r>
              <a:rPr lang="en-US" altLang="zh-CN" dirty="0" smtClean="0"/>
              <a:t>4</a:t>
            </a:r>
            <a:r>
              <a:rPr lang="zh-CN" altLang="en-US" dirty="0" smtClean="0"/>
              <a:t>）对于不报销的单据请及时在</a:t>
            </a:r>
            <a:r>
              <a:rPr lang="zh-CN" altLang="en-US" dirty="0" smtClean="0">
                <a:solidFill>
                  <a:srgbClr val="FF0000"/>
                </a:solidFill>
              </a:rPr>
              <a:t>更多操作</a:t>
            </a:r>
            <a:r>
              <a:rPr lang="zh-CN" altLang="en-US" dirty="0" smtClean="0"/>
              <a:t>中点击</a:t>
            </a:r>
            <a:r>
              <a:rPr lang="zh-CN" altLang="en-US" dirty="0" smtClean="0">
                <a:solidFill>
                  <a:srgbClr val="FF0000"/>
                </a:solidFill>
              </a:rPr>
              <a:t>删除</a:t>
            </a:r>
            <a:r>
              <a:rPr lang="zh-CN" altLang="en-US" dirty="0" smtClean="0"/>
              <a:t>按钮删除，已填报过的单据即使财务未入账也会占用项目额度</a:t>
            </a:r>
            <a:endParaRPr lang="en-US" altLang="zh-CN" dirty="0" smtClean="0"/>
          </a:p>
          <a:p>
            <a:r>
              <a:rPr lang="en-US" altLang="zh-CN" dirty="0" smtClean="0"/>
              <a:t>       </a:t>
            </a:r>
            <a:r>
              <a:rPr lang="zh-CN" altLang="en-US" dirty="0" smtClean="0"/>
              <a:t>（</a:t>
            </a:r>
            <a:r>
              <a:rPr lang="en-US" altLang="zh-CN" dirty="0" smtClean="0"/>
              <a:t>5</a:t>
            </a:r>
            <a:r>
              <a:rPr lang="zh-CN" altLang="en-US" dirty="0" smtClean="0"/>
              <a:t>）如某笔业务每个月都要发放相同的人员及金额，可按</a:t>
            </a:r>
            <a:r>
              <a:rPr lang="zh-CN" altLang="en-US" dirty="0" smtClean="0">
                <a:solidFill>
                  <a:srgbClr val="C00000"/>
                </a:solidFill>
              </a:rPr>
              <a:t>年</a:t>
            </a:r>
            <a:r>
              <a:rPr lang="zh-CN" altLang="en-US" dirty="0" smtClean="0"/>
              <a:t>及</a:t>
            </a:r>
            <a:r>
              <a:rPr lang="zh-CN" altLang="en-US" dirty="0" smtClean="0">
                <a:solidFill>
                  <a:srgbClr val="C00000"/>
                </a:solidFill>
              </a:rPr>
              <a:t>月</a:t>
            </a:r>
            <a:r>
              <a:rPr lang="zh-CN" altLang="en-US" dirty="0" smtClean="0"/>
              <a:t>找到该笔业务，然后点击</a:t>
            </a:r>
            <a:r>
              <a:rPr lang="zh-CN" altLang="en-US" dirty="0" smtClean="0">
                <a:solidFill>
                  <a:srgbClr val="C00000"/>
                </a:solidFill>
              </a:rPr>
              <a:t>更多操作</a:t>
            </a:r>
            <a:r>
              <a:rPr lang="zh-CN" altLang="en-US" dirty="0" smtClean="0"/>
              <a:t>中的</a:t>
            </a:r>
            <a:r>
              <a:rPr lang="zh-CN" altLang="en-US" dirty="0" smtClean="0">
                <a:solidFill>
                  <a:srgbClr val="C00000"/>
                </a:solidFill>
              </a:rPr>
              <a:t>复制</a:t>
            </a:r>
            <a:r>
              <a:rPr lang="zh-CN" altLang="en-US" dirty="0" smtClean="0"/>
              <a:t>按钮，</a:t>
            </a:r>
            <a:endParaRPr lang="en-US" altLang="zh-CN" dirty="0" smtClean="0"/>
          </a:p>
          <a:p>
            <a:r>
              <a:rPr lang="en-US" altLang="zh-CN" dirty="0" smtClean="0"/>
              <a:t>                </a:t>
            </a:r>
            <a:r>
              <a:rPr lang="zh-CN" altLang="en-US" dirty="0" smtClean="0"/>
              <a:t>可把该笔业务原封不动的复制成一笔新的单据进行提交，无需重复录入。</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8194" name="Picture 2"/>
          <p:cNvPicPr>
            <a:picLocks noChangeAspect="1" noChangeArrowheads="1"/>
          </p:cNvPicPr>
          <p:nvPr/>
        </p:nvPicPr>
        <p:blipFill>
          <a:blip r:embed="rId5"/>
          <a:srcRect/>
          <a:stretch>
            <a:fillRect/>
          </a:stretch>
        </p:blipFill>
        <p:spPr bwMode="auto">
          <a:xfrm>
            <a:off x="0" y="4286256"/>
            <a:ext cx="12192000" cy="257174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4.</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审批相关</a:t>
            </a:r>
            <a:endParaRPr lang="zh-CN" sz="2800" b="1" dirty="0">
              <a:solidFill>
                <a:srgbClr val="FF0000"/>
              </a:solidFill>
              <a:latin typeface="宋体" panose="02010600030101010101" pitchFamily="2" charset="-122"/>
              <a:cs typeface="宋体" panose="02010600030101010101" pitchFamily="2" charset="-122"/>
            </a:endParaRPr>
          </a:p>
        </p:txBody>
      </p:sp>
      <p:sp>
        <p:nvSpPr>
          <p:cNvPr id="2" name="文本框 1"/>
          <p:cNvSpPr txBox="1"/>
          <p:nvPr/>
        </p:nvSpPr>
        <p:spPr>
          <a:xfrm>
            <a:off x="0" y="928670"/>
            <a:ext cx="12191999" cy="923330"/>
          </a:xfrm>
          <a:prstGeom prst="rect">
            <a:avLst/>
          </a:prstGeom>
          <a:noFill/>
          <a:ln w="9525">
            <a:noFill/>
          </a:ln>
        </p:spPr>
        <p:txBody>
          <a:bodyPr wrap="square">
            <a:spAutoFit/>
          </a:bodyPr>
          <a:lstStyle/>
          <a:p>
            <a:r>
              <a:rPr lang="en-US" altLang="zh-CN" b="1" dirty="0" smtClean="0">
                <a:solidFill>
                  <a:srgbClr val="FF0000"/>
                </a:solidFill>
                <a:latin typeface="黑体" panose="02010609060101010101" pitchFamily="49" charset="-122"/>
                <a:ea typeface="黑体" panose="02010609060101010101" pitchFamily="49" charset="-122"/>
              </a:rPr>
              <a:t>    </a:t>
            </a:r>
            <a:r>
              <a:rPr lang="zh-CN" altLang="en-US" dirty="0" smtClean="0">
                <a:latin typeface="黑体" panose="02010609060101010101" pitchFamily="49" charset="-122"/>
                <a:ea typeface="黑体" panose="02010609060101010101" pitchFamily="49" charset="-122"/>
              </a:rPr>
              <a:t>个人收入申报系统与网上报销系统在审批时的操作流程相同，各级审批人在区分网报系统的单据与申报系统的单据时，可在左侧菜单中的待审批业务下面选择申报，或在待审批业务中从流水号的长短来区分，流水号短一些的是申报系统的单据，长一些的是网报系统的单据。</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17410" name="Picture 2"/>
          <p:cNvPicPr>
            <a:picLocks noChangeAspect="1" noChangeArrowheads="1"/>
          </p:cNvPicPr>
          <p:nvPr/>
        </p:nvPicPr>
        <p:blipFill>
          <a:blip r:embed="rId5"/>
          <a:srcRect/>
          <a:stretch>
            <a:fillRect/>
          </a:stretch>
        </p:blipFill>
        <p:spPr bwMode="auto">
          <a:xfrm>
            <a:off x="1" y="2166938"/>
            <a:ext cx="12192000" cy="469106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2.个人收入申报系统---校内人员其他工薪收入—</a:t>
            </a:r>
            <a:r>
              <a:rPr lang="zh-CN" altLang="en-US" sz="2800" b="1" dirty="0" smtClean="0">
                <a:solidFill>
                  <a:srgbClr val="C00000"/>
                </a:solidFill>
                <a:latin typeface="宋体" panose="02010600030101010101" pitchFamily="2" charset="-122"/>
                <a:cs typeface="宋体" panose="02010600030101010101" pitchFamily="2" charset="-122"/>
              </a:rPr>
              <a:t>填报过程</a:t>
            </a:r>
            <a:endParaRPr lang="zh-CN" sz="2800" b="1" dirty="0">
              <a:solidFill>
                <a:srgbClr val="C00000"/>
              </a:solidFill>
              <a:latin typeface="宋体" panose="02010600030101010101" pitchFamily="2" charset="-122"/>
              <a:cs typeface="宋体" panose="02010600030101010101" pitchFamily="2"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10242" name="Picture 2"/>
          <p:cNvPicPr>
            <a:picLocks noChangeAspect="1" noChangeArrowheads="1"/>
          </p:cNvPicPr>
          <p:nvPr/>
        </p:nvPicPr>
        <p:blipFill>
          <a:blip r:embed="rId5"/>
          <a:srcRect/>
          <a:stretch>
            <a:fillRect/>
          </a:stretch>
        </p:blipFill>
        <p:spPr bwMode="auto">
          <a:xfrm>
            <a:off x="0" y="1269035"/>
            <a:ext cx="9799320" cy="4038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0"/>
            <a:ext cx="9882213" cy="953135"/>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2.个人收入申报系统---校内人员其他工薪收入</a:t>
            </a:r>
            <a:endPar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                                  </a:t>
            </a:r>
            <a:r>
              <a:rPr lang="en-US" altLang="zh-CN" sz="2800" b="1" dirty="0" smtClean="0">
                <a:solidFill>
                  <a:srgbClr val="C00000"/>
                </a:soli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发放类型及经费选择</a:t>
            </a:r>
            <a:endParaRPr lang="zh-CN"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983615" y="953771"/>
            <a:ext cx="10259695" cy="1200329"/>
          </a:xfrm>
          <a:prstGeom prst="rect">
            <a:avLst/>
          </a:prstGeom>
          <a:noFill/>
          <a:ln w="9525">
            <a:noFill/>
          </a:ln>
        </p:spPr>
        <p:txBody>
          <a:bodyPr wrap="square">
            <a:spAutoFit/>
          </a:bodyPr>
          <a:lstStyle/>
          <a:p>
            <a:r>
              <a:rPr lang="en-US" altLang="zh-CN" dirty="0" smtClean="0"/>
              <a:t>1</a:t>
            </a:r>
            <a:r>
              <a:rPr lang="zh-CN" altLang="en-US" dirty="0" smtClean="0"/>
              <a:t>、</a:t>
            </a:r>
            <a:r>
              <a:rPr lang="zh-CN" altLang="en-US" dirty="0" smtClean="0">
                <a:solidFill>
                  <a:srgbClr val="FF0000"/>
                </a:solidFill>
              </a:rPr>
              <a:t>发放类型选择：</a:t>
            </a:r>
            <a:r>
              <a:rPr lang="zh-CN" altLang="en-US" dirty="0" smtClean="0"/>
              <a:t>选中本次发放的金额为劳务费还是讲课费等，选择其中一条后点</a:t>
            </a:r>
            <a:r>
              <a:rPr lang="zh-CN" altLang="en-US" dirty="0" smtClean="0">
                <a:solidFill>
                  <a:srgbClr val="FF0000"/>
                </a:solidFill>
              </a:rPr>
              <a:t>填写申报表</a:t>
            </a:r>
            <a:endParaRPr lang="en-US" altLang="zh-CN" dirty="0" smtClean="0">
              <a:solidFill>
                <a:srgbClr val="FF0000"/>
              </a:solidFill>
            </a:endParaRPr>
          </a:p>
          <a:p>
            <a:r>
              <a:rPr lang="en-US" altLang="zh-CN" dirty="0" smtClean="0"/>
              <a:t>2</a:t>
            </a:r>
            <a:r>
              <a:rPr lang="zh-CN" altLang="en-US" dirty="0" smtClean="0"/>
              <a:t>、</a:t>
            </a:r>
            <a:r>
              <a:rPr lang="zh-CN" altLang="en-US" dirty="0" smtClean="0">
                <a:solidFill>
                  <a:srgbClr val="FF0000"/>
                </a:solidFill>
              </a:rPr>
              <a:t>经费选择：</a:t>
            </a:r>
            <a:r>
              <a:rPr lang="zh-CN" altLang="en-US" dirty="0" smtClean="0"/>
              <a:t>选中本次发放的劳务用哪个项目进行报销，点中该项目后，点击下方的</a:t>
            </a:r>
            <a:r>
              <a:rPr lang="zh-CN" altLang="en-US" dirty="0" smtClean="0">
                <a:solidFill>
                  <a:srgbClr val="FF0000"/>
                </a:solidFill>
              </a:rPr>
              <a:t>经费选择</a:t>
            </a:r>
            <a:r>
              <a:rPr lang="zh-CN" altLang="en-US" dirty="0" smtClean="0"/>
              <a:t>按钮</a:t>
            </a:r>
            <a:endParaRPr lang="en-US" altLang="zh-CN" dirty="0" smtClean="0"/>
          </a:p>
          <a:p>
            <a:r>
              <a:rPr lang="en-US" altLang="zh-CN" dirty="0" smtClean="0"/>
              <a:t>3</a:t>
            </a:r>
            <a:r>
              <a:rPr lang="zh-CN" altLang="en-US" dirty="0" smtClean="0"/>
              <a:t>、</a:t>
            </a:r>
            <a:r>
              <a:rPr lang="zh-CN" altLang="en-US" dirty="0" smtClean="0">
                <a:solidFill>
                  <a:srgbClr val="FF0000"/>
                </a:solidFill>
              </a:rPr>
              <a:t>备注：</a:t>
            </a:r>
            <a:r>
              <a:rPr lang="zh-CN" altLang="en-US" dirty="0" smtClean="0"/>
              <a:t>一次报销只能选择一个发放类型及一个经费项目</a:t>
            </a:r>
            <a:endParaRPr lang="zh-CN" altLang="en-US"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11266" name="Picture 2"/>
          <p:cNvPicPr>
            <a:picLocks noChangeAspect="1" noChangeArrowheads="1"/>
          </p:cNvPicPr>
          <p:nvPr/>
        </p:nvPicPr>
        <p:blipFill>
          <a:blip r:embed="rId5"/>
          <a:srcRect/>
          <a:stretch>
            <a:fillRect/>
          </a:stretch>
        </p:blipFill>
        <p:spPr bwMode="auto">
          <a:xfrm>
            <a:off x="0" y="1928802"/>
            <a:ext cx="4924425" cy="4929198"/>
          </a:xfrm>
          <a:prstGeom prst="rect">
            <a:avLst/>
          </a:prstGeom>
          <a:noFill/>
          <a:ln w="9525">
            <a:noFill/>
            <a:miter lim="800000"/>
            <a:headEnd/>
            <a:tailEnd/>
          </a:ln>
          <a:effectLst/>
        </p:spPr>
      </p:pic>
      <p:pic>
        <p:nvPicPr>
          <p:cNvPr id="11267" name="Picture 3"/>
          <p:cNvPicPr>
            <a:picLocks noChangeAspect="1" noChangeArrowheads="1"/>
          </p:cNvPicPr>
          <p:nvPr/>
        </p:nvPicPr>
        <p:blipFill>
          <a:blip r:embed="rId6"/>
          <a:srcRect/>
          <a:stretch>
            <a:fillRect/>
          </a:stretch>
        </p:blipFill>
        <p:spPr bwMode="auto">
          <a:xfrm>
            <a:off x="4881554" y="1928803"/>
            <a:ext cx="7310446" cy="492919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2.个人收入申报系统--</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校内人员其他工薪收入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余额占用查询</a:t>
            </a:r>
            <a:endParaRPr lang="zh-CN"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983615" y="953771"/>
            <a:ext cx="10259695" cy="1200329"/>
          </a:xfrm>
          <a:prstGeom prst="rect">
            <a:avLst/>
          </a:prstGeom>
          <a:noFill/>
          <a:ln w="9525">
            <a:noFill/>
          </a:ln>
        </p:spPr>
        <p:txBody>
          <a:bodyPr wrap="square">
            <a:spAutoFit/>
          </a:bodyPr>
          <a:lstStyle/>
          <a:p>
            <a:r>
              <a:rPr lang="en-US" altLang="zh-CN" dirty="0" smtClean="0"/>
              <a:t>      </a:t>
            </a:r>
            <a:r>
              <a:rPr lang="zh-CN" altLang="en-US" dirty="0" smtClean="0"/>
              <a:t> </a:t>
            </a:r>
            <a:r>
              <a:rPr lang="zh-CN" altLang="en-US" dirty="0" smtClean="0">
                <a:solidFill>
                  <a:srgbClr val="FF0000"/>
                </a:solidFill>
              </a:rPr>
              <a:t>余额占用查询</a:t>
            </a:r>
            <a:r>
              <a:rPr lang="zh-CN" altLang="en-US" dirty="0" smtClean="0"/>
              <a:t>功能可查看该项目下的所有人员填报劳务的信息，当遇到项目中有钱，但是填报时提示该项目无可用金额时，可在此查看是否有其他单据占用该项目的余额，可根据余额占用信息进行相应处理。</a:t>
            </a:r>
            <a:endParaRPr lang="zh-CN" altLang="en-US"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12290" name="Picture 2"/>
          <p:cNvPicPr>
            <a:picLocks noChangeAspect="1" noChangeArrowheads="1"/>
          </p:cNvPicPr>
          <p:nvPr/>
        </p:nvPicPr>
        <p:blipFill>
          <a:blip r:embed="rId5"/>
          <a:srcRect/>
          <a:stretch>
            <a:fillRect/>
          </a:stretch>
        </p:blipFill>
        <p:spPr bwMode="auto">
          <a:xfrm>
            <a:off x="0" y="2643182"/>
            <a:ext cx="4810116" cy="4214818"/>
          </a:xfrm>
          <a:prstGeom prst="rect">
            <a:avLst/>
          </a:prstGeom>
          <a:noFill/>
          <a:ln w="9525">
            <a:noFill/>
            <a:miter lim="800000"/>
            <a:headEnd/>
            <a:tailEnd/>
          </a:ln>
          <a:effectLst/>
        </p:spPr>
      </p:pic>
      <p:pic>
        <p:nvPicPr>
          <p:cNvPr id="12291" name="Picture 3"/>
          <p:cNvPicPr>
            <a:picLocks noChangeAspect="1" noChangeArrowheads="1"/>
          </p:cNvPicPr>
          <p:nvPr/>
        </p:nvPicPr>
        <p:blipFill>
          <a:blip r:embed="rId6"/>
          <a:srcRect/>
          <a:stretch>
            <a:fillRect/>
          </a:stretch>
        </p:blipFill>
        <p:spPr bwMode="auto">
          <a:xfrm>
            <a:off x="4802187" y="2581275"/>
            <a:ext cx="7389813" cy="42767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2.个人收入申报系统--</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校内人员其他工薪收入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人员明细填报</a:t>
            </a:r>
            <a:endParaRPr lang="zh-CN"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0" y="953771"/>
            <a:ext cx="12191999" cy="1476375"/>
          </a:xfrm>
          <a:prstGeom prst="rect">
            <a:avLst/>
          </a:prstGeom>
          <a:noFill/>
          <a:ln w="9525">
            <a:noFill/>
          </a:ln>
        </p:spPr>
        <p:txBody>
          <a:bodyPr wrap="square">
            <a:spAutoFit/>
          </a:bodyPr>
          <a:lstStyle/>
          <a:p>
            <a:r>
              <a:rPr lang="en-US" altLang="zh-CN" dirty="0" smtClean="0"/>
              <a:t>      </a:t>
            </a:r>
            <a:r>
              <a:rPr lang="zh-CN" altLang="en-US" dirty="0" smtClean="0"/>
              <a:t> 在第三步人员明细填报时，有三种填报方式，第一种，下方图片中在</a:t>
            </a:r>
            <a:r>
              <a:rPr lang="zh-CN" altLang="en-US" dirty="0" smtClean="0">
                <a:solidFill>
                  <a:srgbClr val="C00000"/>
                </a:solidFill>
              </a:rPr>
              <a:t>工号</a:t>
            </a:r>
            <a:r>
              <a:rPr lang="zh-CN" altLang="en-US" dirty="0" smtClean="0"/>
              <a:t>处直接录入被发放人员的工号并回车，然后手动输入本次发放的金额，</a:t>
            </a:r>
            <a:r>
              <a:rPr lang="zh-CN" altLang="en-US" dirty="0" smtClean="0">
                <a:solidFill>
                  <a:srgbClr val="C00000"/>
                </a:solidFill>
              </a:rPr>
              <a:t>备注</a:t>
            </a:r>
            <a:r>
              <a:rPr lang="zh-CN" altLang="en-US" dirty="0" smtClean="0"/>
              <a:t>位置为本次报销的简要描述，根据实际报销内容输入。如需增加人员点击</a:t>
            </a:r>
            <a:r>
              <a:rPr lang="zh-CN" altLang="en-US" dirty="0" smtClean="0">
                <a:solidFill>
                  <a:srgbClr val="C00000"/>
                </a:solidFill>
              </a:rPr>
              <a:t>新增行</a:t>
            </a:r>
            <a:r>
              <a:rPr lang="zh-CN" altLang="en-US" dirty="0" smtClean="0"/>
              <a:t>，如有人员错误需要删除，鼠标点中错误的那条记录然后点击</a:t>
            </a:r>
            <a:r>
              <a:rPr lang="zh-CN" altLang="en-US" dirty="0" smtClean="0">
                <a:solidFill>
                  <a:srgbClr val="C00000"/>
                </a:solidFill>
              </a:rPr>
              <a:t>删除</a:t>
            </a:r>
            <a:r>
              <a:rPr lang="zh-CN" altLang="en-US" dirty="0" smtClean="0"/>
              <a:t>按钮或</a:t>
            </a:r>
            <a:r>
              <a:rPr lang="zh-CN" altLang="en-US" dirty="0" smtClean="0">
                <a:solidFill>
                  <a:srgbClr val="C00000"/>
                </a:solidFill>
              </a:rPr>
              <a:t>删除行</a:t>
            </a:r>
            <a:r>
              <a:rPr lang="en-US" altLang="zh-CN" dirty="0" smtClean="0"/>
              <a:t>.</a:t>
            </a:r>
            <a:r>
              <a:rPr lang="zh-CN" altLang="en-US" dirty="0" smtClean="0"/>
              <a:t>，当该笔业务为每个月固定发放业务时，可点击</a:t>
            </a:r>
            <a:r>
              <a:rPr lang="zh-CN" altLang="en-US" dirty="0" smtClean="0">
                <a:solidFill>
                  <a:srgbClr val="C00000"/>
                </a:solidFill>
              </a:rPr>
              <a:t>模板存取</a:t>
            </a:r>
            <a:r>
              <a:rPr lang="zh-CN" altLang="en-US" dirty="0" smtClean="0"/>
              <a:t>功能，把本次填报的单据内容</a:t>
            </a:r>
            <a:r>
              <a:rPr lang="zh-CN" altLang="en-US" dirty="0" smtClean="0">
                <a:solidFill>
                  <a:srgbClr val="C00000"/>
                </a:solidFill>
              </a:rPr>
              <a:t>存为模板</a:t>
            </a:r>
            <a:r>
              <a:rPr lang="zh-CN" altLang="en-US" dirty="0" smtClean="0"/>
              <a:t>，以供下次再次发放该业务时，可在模板存取处点击</a:t>
            </a:r>
            <a:r>
              <a:rPr lang="zh-CN" altLang="en-US" dirty="0" smtClean="0">
                <a:solidFill>
                  <a:srgbClr val="C00000"/>
                </a:solidFill>
              </a:rPr>
              <a:t>提取模板，</a:t>
            </a:r>
            <a:r>
              <a:rPr lang="zh-CN" altLang="en-US" dirty="0" smtClean="0"/>
              <a:t>即可把该业务提取出来，无需再次录入。</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4100" name="Picture 4"/>
          <p:cNvPicPr>
            <a:picLocks noChangeAspect="1" noChangeArrowheads="1"/>
          </p:cNvPicPr>
          <p:nvPr/>
        </p:nvPicPr>
        <p:blipFill>
          <a:blip r:embed="rId5"/>
          <a:srcRect/>
          <a:stretch>
            <a:fillRect/>
          </a:stretch>
        </p:blipFill>
        <p:spPr bwMode="auto">
          <a:xfrm>
            <a:off x="0" y="2500306"/>
            <a:ext cx="12192000" cy="387666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2.个人收入申报系统--</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校内人员其他工薪收入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人员明细填报</a:t>
            </a:r>
            <a:endParaRPr lang="zh-CN" altLang="en-US"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0" y="857232"/>
            <a:ext cx="12191999" cy="923330"/>
          </a:xfrm>
          <a:prstGeom prst="rect">
            <a:avLst/>
          </a:prstGeom>
          <a:noFill/>
          <a:ln w="9525">
            <a:noFill/>
          </a:ln>
        </p:spPr>
        <p:txBody>
          <a:bodyPr wrap="square">
            <a:spAutoFit/>
          </a:bodyPr>
          <a:lstStyle/>
          <a:p>
            <a:r>
              <a:rPr lang="zh-CN" altLang="en-US" dirty="0" smtClean="0"/>
              <a:t>        第二种方式点击</a:t>
            </a:r>
            <a:r>
              <a:rPr lang="zh-CN" altLang="en-US" dirty="0" smtClean="0">
                <a:solidFill>
                  <a:srgbClr val="C00000"/>
                </a:solidFill>
              </a:rPr>
              <a:t>人员选择</a:t>
            </a:r>
            <a:r>
              <a:rPr lang="zh-CN" altLang="en-US" dirty="0" smtClean="0"/>
              <a:t>按钮，进入教工批量录入帮助界面，然后根据</a:t>
            </a:r>
            <a:r>
              <a:rPr lang="zh-CN" altLang="en-US" dirty="0" smtClean="0">
                <a:solidFill>
                  <a:srgbClr val="C00000"/>
                </a:solidFill>
              </a:rPr>
              <a:t>部门、工号、姓名</a:t>
            </a:r>
            <a:r>
              <a:rPr lang="zh-CN" altLang="en-US" dirty="0" smtClean="0"/>
              <a:t>任意条件进行</a:t>
            </a:r>
            <a:r>
              <a:rPr lang="zh-CN" altLang="en-US" dirty="0" smtClean="0">
                <a:solidFill>
                  <a:srgbClr val="C00000"/>
                </a:solidFill>
              </a:rPr>
              <a:t>检索</a:t>
            </a:r>
            <a:r>
              <a:rPr lang="zh-CN" altLang="en-US" dirty="0" smtClean="0"/>
              <a:t>，检索出人员信息后，在序号前方</a:t>
            </a:r>
            <a:r>
              <a:rPr lang="zh-CN" altLang="en-US" dirty="0" smtClean="0">
                <a:solidFill>
                  <a:srgbClr val="C00000"/>
                </a:solidFill>
              </a:rPr>
              <a:t>勾选上选中人员</a:t>
            </a:r>
            <a:r>
              <a:rPr lang="zh-CN" altLang="en-US" dirty="0" smtClean="0"/>
              <a:t>，然后在下方输入金额（此处不输入金额也可以，人员选择完毕后可到发放信息列表中输入金额）再点</a:t>
            </a:r>
            <a:r>
              <a:rPr lang="zh-CN" altLang="en-US" dirty="0" smtClean="0">
                <a:solidFill>
                  <a:srgbClr val="C00000"/>
                </a:solidFill>
              </a:rPr>
              <a:t>选择</a:t>
            </a:r>
            <a:r>
              <a:rPr lang="zh-CN" altLang="en-US" dirty="0" smtClean="0"/>
              <a:t>按钮即可，此种方式适用于有姓名不知道工号的情况。</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14338" name="Picture 2"/>
          <p:cNvPicPr>
            <a:picLocks noChangeAspect="1" noChangeArrowheads="1"/>
          </p:cNvPicPr>
          <p:nvPr/>
        </p:nvPicPr>
        <p:blipFill>
          <a:blip r:embed="rId5"/>
          <a:srcRect/>
          <a:stretch>
            <a:fillRect/>
          </a:stretch>
        </p:blipFill>
        <p:spPr bwMode="auto">
          <a:xfrm>
            <a:off x="0" y="2500306"/>
            <a:ext cx="12192000" cy="4357694"/>
          </a:xfrm>
          <a:prstGeom prst="rect">
            <a:avLst/>
          </a:prstGeom>
          <a:noFill/>
          <a:ln w="9525">
            <a:noFill/>
            <a:miter lim="800000"/>
            <a:headEnd/>
            <a:tailEnd/>
          </a:ln>
          <a:effectLst/>
        </p:spPr>
      </p:pic>
      <p:pic>
        <p:nvPicPr>
          <p:cNvPr id="14339" name="Picture 3"/>
          <p:cNvPicPr>
            <a:picLocks noChangeAspect="1" noChangeArrowheads="1"/>
          </p:cNvPicPr>
          <p:nvPr/>
        </p:nvPicPr>
        <p:blipFill>
          <a:blip r:embed="rId6"/>
          <a:srcRect/>
          <a:stretch>
            <a:fillRect/>
          </a:stretch>
        </p:blipFill>
        <p:spPr bwMode="auto">
          <a:xfrm>
            <a:off x="0" y="1785926"/>
            <a:ext cx="5057775" cy="7048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2.个人收入申报系统--</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校内人员其他工薪收入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人员明细填报</a:t>
            </a:r>
            <a:endParaRPr lang="zh-CN" altLang="en-US"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0" y="987966"/>
            <a:ext cx="12191999" cy="369332"/>
          </a:xfrm>
          <a:prstGeom prst="rect">
            <a:avLst/>
          </a:prstGeom>
          <a:noFill/>
          <a:ln w="9525">
            <a:noFill/>
          </a:ln>
        </p:spPr>
        <p:txBody>
          <a:bodyPr wrap="square">
            <a:spAutoFit/>
          </a:bodyPr>
          <a:lstStyle/>
          <a:p>
            <a:r>
              <a:rPr lang="zh-CN" altLang="en-US" dirty="0" smtClean="0"/>
              <a:t>        第三种方式为批量导入人员，此方式适用于大批量人员发放时使用。在人员明细填报时选择教工模板导出</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1026" name="Picture 2"/>
          <p:cNvPicPr>
            <a:picLocks noChangeAspect="1" noChangeArrowheads="1"/>
          </p:cNvPicPr>
          <p:nvPr/>
        </p:nvPicPr>
        <p:blipFill>
          <a:blip r:embed="rId5"/>
          <a:srcRect/>
          <a:stretch>
            <a:fillRect/>
          </a:stretch>
        </p:blipFill>
        <p:spPr bwMode="auto">
          <a:xfrm>
            <a:off x="0" y="1500174"/>
            <a:ext cx="5772150" cy="800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0" y="3429000"/>
            <a:ext cx="5248275" cy="3429001"/>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5953124" y="3500438"/>
            <a:ext cx="6238876" cy="3357562"/>
          </a:xfrm>
          <a:prstGeom prst="rect">
            <a:avLst/>
          </a:prstGeom>
          <a:noFill/>
          <a:ln w="9525">
            <a:noFill/>
            <a:miter lim="800000"/>
            <a:headEnd/>
            <a:tailEnd/>
          </a:ln>
          <a:effectLst/>
        </p:spPr>
      </p:pic>
      <p:sp>
        <p:nvSpPr>
          <p:cNvPr id="16" name="文本框 1"/>
          <p:cNvSpPr txBox="1"/>
          <p:nvPr/>
        </p:nvSpPr>
        <p:spPr>
          <a:xfrm>
            <a:off x="0" y="2643182"/>
            <a:ext cx="5095868" cy="369332"/>
          </a:xfrm>
          <a:prstGeom prst="rect">
            <a:avLst/>
          </a:prstGeom>
          <a:noFill/>
          <a:ln w="9525">
            <a:noFill/>
          </a:ln>
        </p:spPr>
        <p:txBody>
          <a:bodyPr wrap="square">
            <a:spAutoFit/>
          </a:bodyPr>
          <a:lstStyle/>
          <a:p>
            <a:r>
              <a:rPr lang="zh-CN" altLang="en-US" dirty="0" smtClean="0"/>
              <a:t>导出时记好下载位置及文件名，并点下载按钮</a:t>
            </a:r>
            <a:endParaRPr lang="zh-CN" altLang="en-US" dirty="0"/>
          </a:p>
        </p:txBody>
      </p:sp>
      <p:sp>
        <p:nvSpPr>
          <p:cNvPr id="17" name="文本框 1"/>
          <p:cNvSpPr txBox="1"/>
          <p:nvPr/>
        </p:nvSpPr>
        <p:spPr>
          <a:xfrm>
            <a:off x="5929354" y="2571744"/>
            <a:ext cx="6262646" cy="923330"/>
          </a:xfrm>
          <a:prstGeom prst="rect">
            <a:avLst/>
          </a:prstGeom>
          <a:noFill/>
          <a:ln w="9525">
            <a:noFill/>
          </a:ln>
        </p:spPr>
        <p:txBody>
          <a:bodyPr wrap="square">
            <a:spAutoFit/>
          </a:bodyPr>
          <a:lstStyle/>
          <a:p>
            <a:r>
              <a:rPr lang="zh-CN" altLang="en-US" dirty="0" smtClean="0"/>
              <a:t>        在导出的</a:t>
            </a:r>
            <a:r>
              <a:rPr lang="en-US" altLang="zh-CN" dirty="0" smtClean="0"/>
              <a:t>Excel</a:t>
            </a:r>
            <a:r>
              <a:rPr lang="zh-CN" altLang="en-US" dirty="0" smtClean="0"/>
              <a:t>表中把工号、姓名、金额复制到表中并保存，</a:t>
            </a:r>
            <a:r>
              <a:rPr lang="zh-CN" altLang="en-US" dirty="0" smtClean="0">
                <a:solidFill>
                  <a:srgbClr val="FF0000"/>
                </a:solidFill>
              </a:rPr>
              <a:t>备注：第一行表头不能删除及更改，表的列数不能增加及删除。</a:t>
            </a:r>
            <a:endParaRPr lang="zh-CN" alt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2.个人收入申报系统--</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校内人员其他工薪收入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人员明细填报</a:t>
            </a:r>
            <a:endParaRPr lang="zh-CN" altLang="en-US"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0" y="857232"/>
            <a:ext cx="12191999" cy="369332"/>
          </a:xfrm>
          <a:prstGeom prst="rect">
            <a:avLst/>
          </a:prstGeom>
          <a:noFill/>
          <a:ln w="9525">
            <a:noFill/>
          </a:ln>
        </p:spPr>
        <p:txBody>
          <a:bodyPr wrap="square">
            <a:spAutoFit/>
          </a:bodyPr>
          <a:lstStyle/>
          <a:p>
            <a:r>
              <a:rPr lang="en-US" altLang="zh-CN" dirty="0" smtClean="0"/>
              <a:t>1</a:t>
            </a:r>
            <a:r>
              <a:rPr lang="zh-CN" altLang="en-US" dirty="0" smtClean="0"/>
              <a:t>、导出的模板编辑完成后在人员明细填报处点击导入按钮</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5124" name="Picture 4"/>
          <p:cNvPicPr>
            <a:picLocks noChangeAspect="1" noChangeArrowheads="1"/>
          </p:cNvPicPr>
          <p:nvPr/>
        </p:nvPicPr>
        <p:blipFill>
          <a:blip r:embed="rId5"/>
          <a:srcRect/>
          <a:stretch>
            <a:fillRect/>
          </a:stretch>
        </p:blipFill>
        <p:spPr bwMode="auto">
          <a:xfrm>
            <a:off x="0" y="1357298"/>
            <a:ext cx="5705475" cy="819150"/>
          </a:xfrm>
          <a:prstGeom prst="rect">
            <a:avLst/>
          </a:prstGeom>
          <a:noFill/>
          <a:ln w="9525">
            <a:noFill/>
            <a:miter lim="800000"/>
            <a:headEnd/>
            <a:tailEnd/>
          </a:ln>
          <a:effectLst/>
        </p:spPr>
      </p:pic>
      <p:pic>
        <p:nvPicPr>
          <p:cNvPr id="5125" name="Picture 5"/>
          <p:cNvPicPr>
            <a:picLocks noChangeAspect="1" noChangeArrowheads="1"/>
          </p:cNvPicPr>
          <p:nvPr/>
        </p:nvPicPr>
        <p:blipFill>
          <a:blip r:embed="rId6"/>
          <a:srcRect/>
          <a:stretch>
            <a:fillRect/>
          </a:stretch>
        </p:blipFill>
        <p:spPr bwMode="auto">
          <a:xfrm>
            <a:off x="1" y="3286124"/>
            <a:ext cx="5024429" cy="3571876"/>
          </a:xfrm>
          <a:prstGeom prst="rect">
            <a:avLst/>
          </a:prstGeom>
          <a:noFill/>
          <a:ln w="9525">
            <a:noFill/>
            <a:miter lim="800000"/>
            <a:headEnd/>
            <a:tailEnd/>
          </a:ln>
          <a:effectLst/>
        </p:spPr>
      </p:pic>
      <p:sp>
        <p:nvSpPr>
          <p:cNvPr id="19" name="文本框 1"/>
          <p:cNvSpPr txBox="1"/>
          <p:nvPr/>
        </p:nvSpPr>
        <p:spPr>
          <a:xfrm>
            <a:off x="0" y="2500306"/>
            <a:ext cx="4952991" cy="646331"/>
          </a:xfrm>
          <a:prstGeom prst="rect">
            <a:avLst/>
          </a:prstGeom>
          <a:noFill/>
          <a:ln w="9525">
            <a:noFill/>
          </a:ln>
        </p:spPr>
        <p:txBody>
          <a:bodyPr wrap="square">
            <a:spAutoFit/>
          </a:bodyPr>
          <a:lstStyle/>
          <a:p>
            <a:r>
              <a:rPr lang="en-US" altLang="zh-CN" dirty="0" smtClean="0"/>
              <a:t>2</a:t>
            </a:r>
            <a:r>
              <a:rPr lang="zh-CN" altLang="en-US" dirty="0" smtClean="0"/>
              <a:t>、选择</a:t>
            </a:r>
            <a:r>
              <a:rPr lang="en-US" altLang="zh-CN" dirty="0" smtClean="0"/>
              <a:t>Excel</a:t>
            </a:r>
            <a:r>
              <a:rPr lang="zh-CN" altLang="en-US" dirty="0" smtClean="0"/>
              <a:t>文件所在位置，找到文件后选中该文件，然后点打开按钮</a:t>
            </a:r>
            <a:endParaRPr lang="zh-CN" altLang="en-US" dirty="0"/>
          </a:p>
        </p:txBody>
      </p:sp>
      <p:sp>
        <p:nvSpPr>
          <p:cNvPr id="20" name="文本框 1"/>
          <p:cNvSpPr txBox="1"/>
          <p:nvPr/>
        </p:nvSpPr>
        <p:spPr>
          <a:xfrm>
            <a:off x="5381620" y="2214554"/>
            <a:ext cx="6667504" cy="923330"/>
          </a:xfrm>
          <a:prstGeom prst="rect">
            <a:avLst/>
          </a:prstGeom>
          <a:noFill/>
          <a:ln w="9525">
            <a:noFill/>
          </a:ln>
        </p:spPr>
        <p:txBody>
          <a:bodyPr wrap="square">
            <a:spAutoFit/>
          </a:bodyPr>
          <a:lstStyle/>
          <a:p>
            <a:r>
              <a:rPr lang="en-US" altLang="zh-CN" dirty="0" smtClean="0"/>
              <a:t>3</a:t>
            </a:r>
            <a:r>
              <a:rPr lang="zh-CN" altLang="en-US" dirty="0" smtClean="0"/>
              <a:t>、提示导入成功后，即可看到本次批量导入的人员发放信息，请检查合计金额是否正确并把备注位置补充完整，备注为本次报销的简要描述，根据实际报销内容输入</a:t>
            </a:r>
            <a:endParaRPr lang="zh-CN" altLang="en-US" dirty="0"/>
          </a:p>
        </p:txBody>
      </p:sp>
      <p:pic>
        <p:nvPicPr>
          <p:cNvPr id="5126" name="Picture 6"/>
          <p:cNvPicPr>
            <a:picLocks noChangeAspect="1" noChangeArrowheads="1"/>
          </p:cNvPicPr>
          <p:nvPr/>
        </p:nvPicPr>
        <p:blipFill>
          <a:blip r:embed="rId7"/>
          <a:srcRect/>
          <a:stretch>
            <a:fillRect/>
          </a:stretch>
        </p:blipFill>
        <p:spPr bwMode="auto">
          <a:xfrm>
            <a:off x="5524497" y="3214686"/>
            <a:ext cx="6667504" cy="364331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3.个人收入申报系统---校内人员其他工薪收入—</a:t>
            </a:r>
            <a:r>
              <a:rPr lang="zh-CN" altLang="en-US" sz="2800" b="1" dirty="0" smtClean="0">
                <a:solidFill>
                  <a:srgbClr val="C00000"/>
                </a:solidFill>
                <a:latin typeface="宋体" panose="02010600030101010101" pitchFamily="2" charset="-122"/>
                <a:cs typeface="宋体" panose="02010600030101010101" pitchFamily="2" charset="-122"/>
              </a:rPr>
              <a:t>保存并提交</a:t>
            </a:r>
            <a:endParaRPr lang="zh-CN"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0" y="1059404"/>
            <a:ext cx="12191999" cy="923330"/>
          </a:xfrm>
          <a:prstGeom prst="rect">
            <a:avLst/>
          </a:prstGeom>
          <a:noFill/>
          <a:ln w="9525">
            <a:noFill/>
          </a:ln>
        </p:spPr>
        <p:txBody>
          <a:bodyPr wrap="square">
            <a:spAutoFit/>
          </a:bodyPr>
          <a:lstStyle/>
          <a:p>
            <a:r>
              <a:rPr lang="zh-CN" altLang="en-US" dirty="0" smtClean="0"/>
              <a:t>      以上三步完成后即可进行第四部保存提交操作：</a:t>
            </a:r>
            <a:endParaRPr lang="en-US" altLang="zh-CN" dirty="0" smtClean="0"/>
          </a:p>
          <a:p>
            <a:r>
              <a:rPr lang="en-US" altLang="zh-CN" b="1" dirty="0" smtClean="0">
                <a:solidFill>
                  <a:srgbClr val="FF0000"/>
                </a:solidFill>
                <a:latin typeface="黑体" panose="02010609060101010101" pitchFamily="49" charset="-122"/>
                <a:ea typeface="黑体" panose="02010609060101010101" pitchFamily="49" charset="-122"/>
              </a:rPr>
              <a:t>1</a:t>
            </a:r>
            <a:r>
              <a:rPr lang="zh-CN" altLang="en-US" b="1" dirty="0" smtClean="0">
                <a:solidFill>
                  <a:srgbClr val="FF0000"/>
                </a:solidFill>
                <a:latin typeface="黑体" panose="02010609060101010101" pitchFamily="49" charset="-122"/>
                <a:ea typeface="黑体" panose="02010609060101010101" pitchFamily="49" charset="-122"/>
              </a:rPr>
              <a:t>、保存按钮</a:t>
            </a:r>
            <a:r>
              <a:rPr lang="zh-CN" altLang="en-US" dirty="0" smtClean="0"/>
              <a:t>：当填报过程进行到一半需要临时中断或填报人暂时离开需要处理别的业务时可用此功能，因为页面长时间不操作，再次操作时需要重新登录本系统。</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3080" name="Picture 8"/>
          <p:cNvPicPr>
            <a:picLocks noChangeAspect="1" noChangeArrowheads="1"/>
          </p:cNvPicPr>
          <p:nvPr/>
        </p:nvPicPr>
        <p:blipFill>
          <a:blip r:embed="rId5"/>
          <a:srcRect/>
          <a:stretch>
            <a:fillRect/>
          </a:stretch>
        </p:blipFill>
        <p:spPr bwMode="auto">
          <a:xfrm>
            <a:off x="1" y="3714752"/>
            <a:ext cx="6881817" cy="3143248"/>
          </a:xfrm>
          <a:prstGeom prst="rect">
            <a:avLst/>
          </a:prstGeom>
          <a:noFill/>
          <a:ln w="9525">
            <a:noFill/>
            <a:miter lim="800000"/>
            <a:headEnd/>
            <a:tailEnd/>
          </a:ln>
          <a:effectLst/>
        </p:spPr>
      </p:pic>
      <p:pic>
        <p:nvPicPr>
          <p:cNvPr id="3081" name="Picture 9"/>
          <p:cNvPicPr>
            <a:picLocks noChangeAspect="1" noChangeArrowheads="1"/>
          </p:cNvPicPr>
          <p:nvPr/>
        </p:nvPicPr>
        <p:blipFill>
          <a:blip r:embed="rId6"/>
          <a:srcRect/>
          <a:stretch>
            <a:fillRect/>
          </a:stretch>
        </p:blipFill>
        <p:spPr bwMode="auto">
          <a:xfrm>
            <a:off x="7667636" y="3929067"/>
            <a:ext cx="4524364" cy="2928934"/>
          </a:xfrm>
          <a:prstGeom prst="rect">
            <a:avLst/>
          </a:prstGeom>
          <a:noFill/>
          <a:ln w="9525">
            <a:noFill/>
            <a:miter lim="800000"/>
            <a:headEnd/>
            <a:tailEnd/>
          </a:ln>
          <a:effectLst/>
        </p:spPr>
      </p:pic>
      <p:sp>
        <p:nvSpPr>
          <p:cNvPr id="25" name="文本框 1"/>
          <p:cNvSpPr txBox="1"/>
          <p:nvPr/>
        </p:nvSpPr>
        <p:spPr>
          <a:xfrm>
            <a:off x="1" y="2857496"/>
            <a:ext cx="6881817" cy="923330"/>
          </a:xfrm>
          <a:prstGeom prst="rect">
            <a:avLst/>
          </a:prstGeom>
          <a:noFill/>
          <a:ln w="9525">
            <a:noFill/>
          </a:ln>
        </p:spPr>
        <p:txBody>
          <a:bodyPr wrap="square">
            <a:spAutoFit/>
          </a:bodyPr>
          <a:lstStyle/>
          <a:p>
            <a:r>
              <a:rPr lang="zh-CN" altLang="en-US" dirty="0" smtClean="0"/>
              <a:t>        保存成功后如需要继续填报时，点击左侧菜单栏中的</a:t>
            </a:r>
            <a:r>
              <a:rPr lang="zh-CN" altLang="en-US" dirty="0" smtClean="0">
                <a:solidFill>
                  <a:srgbClr val="FF0000"/>
                </a:solidFill>
              </a:rPr>
              <a:t>其他工薪收入发放管理</a:t>
            </a:r>
            <a:r>
              <a:rPr lang="zh-CN" altLang="en-US" dirty="0" smtClean="0"/>
              <a:t>功能进入，找到审核状态为</a:t>
            </a:r>
            <a:r>
              <a:rPr lang="zh-CN" altLang="en-US" dirty="0" smtClean="0">
                <a:solidFill>
                  <a:srgbClr val="FF0000"/>
                </a:solidFill>
              </a:rPr>
              <a:t>保存未提交</a:t>
            </a:r>
            <a:r>
              <a:rPr lang="zh-CN" altLang="en-US" dirty="0" smtClean="0"/>
              <a:t>的这笔单据，然后点击</a:t>
            </a:r>
            <a:r>
              <a:rPr lang="zh-CN" altLang="en-US" dirty="0" smtClean="0">
                <a:solidFill>
                  <a:srgbClr val="FF0000"/>
                </a:solidFill>
              </a:rPr>
              <a:t>更多操作</a:t>
            </a:r>
            <a:r>
              <a:rPr lang="zh-CN" altLang="en-US" dirty="0" smtClean="0"/>
              <a:t>按钮</a:t>
            </a:r>
            <a:endParaRPr lang="en-US" altLang="zh-CN" dirty="0" smtClean="0"/>
          </a:p>
        </p:txBody>
      </p:sp>
      <p:sp>
        <p:nvSpPr>
          <p:cNvPr id="26" name="文本框 1"/>
          <p:cNvSpPr txBox="1"/>
          <p:nvPr/>
        </p:nvSpPr>
        <p:spPr>
          <a:xfrm>
            <a:off x="7167571" y="2928934"/>
            <a:ext cx="5024430" cy="646331"/>
          </a:xfrm>
          <a:prstGeom prst="rect">
            <a:avLst/>
          </a:prstGeom>
          <a:noFill/>
          <a:ln w="9525">
            <a:noFill/>
          </a:ln>
        </p:spPr>
        <p:txBody>
          <a:bodyPr wrap="square">
            <a:spAutoFit/>
          </a:bodyPr>
          <a:lstStyle/>
          <a:p>
            <a:r>
              <a:rPr lang="zh-CN" altLang="en-US" dirty="0" smtClean="0"/>
              <a:t>        出现此界面时，点击</a:t>
            </a:r>
            <a:r>
              <a:rPr lang="zh-CN" altLang="en-US" dirty="0" smtClean="0">
                <a:solidFill>
                  <a:srgbClr val="FF0000"/>
                </a:solidFill>
              </a:rPr>
              <a:t>修改</a:t>
            </a:r>
            <a:r>
              <a:rPr lang="zh-CN" altLang="en-US" dirty="0" smtClean="0"/>
              <a:t>按钮即可回到填报页面，继续完成填报过程。</a:t>
            </a:r>
            <a:endParaRPr lang="en-US" altLang="zh-CN" dirty="0" smtClean="0"/>
          </a:p>
        </p:txBody>
      </p:sp>
      <p:pic>
        <p:nvPicPr>
          <p:cNvPr id="3083" name="Picture 11"/>
          <p:cNvPicPr>
            <a:picLocks noChangeAspect="1" noChangeArrowheads="1"/>
          </p:cNvPicPr>
          <p:nvPr/>
        </p:nvPicPr>
        <p:blipFill>
          <a:blip r:embed="rId7"/>
          <a:srcRect/>
          <a:stretch>
            <a:fillRect/>
          </a:stretch>
        </p:blipFill>
        <p:spPr bwMode="auto">
          <a:xfrm>
            <a:off x="0" y="1928802"/>
            <a:ext cx="3524250" cy="928694"/>
          </a:xfrm>
          <a:prstGeom prst="rect">
            <a:avLst/>
          </a:prstGeom>
          <a:noFill/>
          <a:ln w="9525">
            <a:noFill/>
            <a:miter lim="800000"/>
            <a:headEnd/>
            <a:tailEnd/>
          </a:ln>
          <a:effectLst/>
        </p:spPr>
      </p:pic>
      <p:sp>
        <p:nvSpPr>
          <p:cNvPr id="29" name="文本框 1"/>
          <p:cNvSpPr txBox="1"/>
          <p:nvPr/>
        </p:nvSpPr>
        <p:spPr>
          <a:xfrm>
            <a:off x="3309918" y="2285992"/>
            <a:ext cx="6500858" cy="369332"/>
          </a:xfrm>
          <a:prstGeom prst="rect">
            <a:avLst/>
          </a:prstGeom>
          <a:noFill/>
          <a:ln w="9525">
            <a:noFill/>
          </a:ln>
        </p:spPr>
        <p:txBody>
          <a:bodyPr wrap="square">
            <a:spAutoFit/>
          </a:bodyPr>
          <a:lstStyle/>
          <a:p>
            <a:r>
              <a:rPr lang="zh-CN" altLang="en-US" dirty="0" smtClean="0">
                <a:solidFill>
                  <a:srgbClr val="FF0000"/>
                </a:solidFill>
              </a:rPr>
              <a:t>新建申报表 </a:t>
            </a:r>
            <a:r>
              <a:rPr lang="zh-CN" altLang="en-US" dirty="0" smtClean="0"/>
              <a:t>功能是把本次填报内容清空重新填报，请合理应用</a:t>
            </a:r>
            <a:endParaRPr lang="en-US" altLang="zh-CN" dirty="0" smtClean="0"/>
          </a:p>
        </p:txBody>
      </p:sp>
    </p:spTree>
  </p:cSld>
  <p:clrMapOvr>
    <a:masterClrMapping/>
  </p:clrMapOvr>
</p:sld>
</file>

<file path=ppt/tags/tag1.xml><?xml version="1.0" encoding="utf-8"?>
<p:tagLst xmlns:p="http://schemas.openxmlformats.org/presentationml/2006/main">
  <p:tag name="COMMONDATA" val="eyJoZGlkIjoiYzhlZmJkOGZkMjJlNjI1YjVkZmE1Yzk2ZmM1OTY1OTAifQ=="/>
  <p:tag name="commondata" val="eyJoZGlkIjoiMzM1ZGQ4ODRmYTdlNjcwMTdkMzYxNGEyODQ4M2QxYmY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2560</Words>
  <Application>WPS 演示</Application>
  <PresentationFormat>自定义</PresentationFormat>
  <Paragraphs>88</Paragraphs>
  <Slides>13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Arial</vt:lpstr>
      <vt:lpstr>宋体</vt:lpstr>
      <vt:lpstr>Wingdings</vt:lpstr>
      <vt:lpstr>微软雅黑</vt:lpstr>
      <vt:lpstr>黑体</vt:lpstr>
      <vt:lpstr>Arial Unicode MS</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吃货呆</cp:lastModifiedBy>
  <cp:revision>262</cp:revision>
  <dcterms:created xsi:type="dcterms:W3CDTF">2022-05-10T04:29:00Z</dcterms:created>
  <dcterms:modified xsi:type="dcterms:W3CDTF">2024-11-06T07:27:08Z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503DD674DA7E4C109721F0FB289C01B7</vt:lpwstr>
  </property>
</Properties>
</file>