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7" r:id="rId3"/>
    <p:sldId id="451" r:id="rId4"/>
    <p:sldId id="452" r:id="rId5"/>
    <p:sldId id="386" r:id="rId6"/>
    <p:sldId id="443" r:id="rId7"/>
    <p:sldId id="415" r:id="rId8"/>
    <p:sldId id="444" r:id="rId9"/>
    <p:sldId id="414" r:id="rId10"/>
    <p:sldId id="445" r:id="rId11"/>
    <p:sldId id="411" r:id="rId12"/>
  </p:sldIdLst>
  <p:sldSz cx="12192000" cy="6858000"/>
  <p:notesSz cx="9144000" cy="6858000"/>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03" userDrawn="1">
          <p15:clr>
            <a:srgbClr val="A4A3A4"/>
          </p15:clr>
        </p15:guide>
        <p15:guide id="2" pos="37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1" autoAdjust="0"/>
    <p:restoredTop sz="94660"/>
  </p:normalViewPr>
  <p:slideViewPr>
    <p:cSldViewPr showGuides="1">
      <p:cViewPr varScale="1">
        <p:scale>
          <a:sx n="65" d="100"/>
          <a:sy n="65" d="100"/>
        </p:scale>
        <p:origin x="-894" y="-114"/>
      </p:cViewPr>
      <p:guideLst>
        <p:guide orient="horz" pos="2103"/>
        <p:guide pos="37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pPr fontAlgn="base"/>
            <a:endParaRPr lang="zh-CN" altLang="en-US" strike="noStrike" noProof="1"/>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6513910"/>
            <a:ext cx="3962400" cy="344091"/>
          </a:xfrm>
          <a:prstGeom prst="rect">
            <a:avLst/>
          </a:prstGeom>
        </p:spPr>
        <p:txBody>
          <a:bodyPr vert="horz" lIns="91440" tIns="45720" rIns="91440" bIns="45720" rtlCol="0" anchor="b"/>
          <a:lstStyle>
            <a:lvl1pPr algn="l">
              <a:defRPr sz="1600"/>
            </a:lvl1pPr>
          </a:lstStyle>
          <a:p>
            <a:pPr fontAlgn="base"/>
            <a:endParaRPr lang="zh-CN" altLang="en-US" strike="noStrike" noProof="1"/>
          </a:p>
        </p:txBody>
      </p:sp>
      <p:sp>
        <p:nvSpPr>
          <p:cNvPr id="5" name="灯片编号占位符 4"/>
          <p:cNvSpPr>
            <a:spLocks noGrp="1"/>
          </p:cNvSpPr>
          <p:nvPr>
            <p:ph type="sldNum" sz="quarter" idx="3"/>
          </p:nvPr>
        </p:nvSpPr>
        <p:spPr>
          <a:xfrm>
            <a:off x="5179484" y="6513910"/>
            <a:ext cx="3962400" cy="344091"/>
          </a:xfrm>
          <a:prstGeom prst="rect">
            <a:avLst/>
          </a:prstGeom>
        </p:spPr>
        <p:txBody>
          <a:bodyPr vert="horz" lIns="91440" tIns="45720" rIns="91440" bIns="45720" rtlCol="0" anchor="b"/>
          <a:lstStyle>
            <a:lvl1pPr algn="r">
              <a:defRPr sz="16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2514397" y="857250"/>
            <a:ext cx="4115205" cy="231457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914400" y="3300413"/>
            <a:ext cx="7315200" cy="2700338"/>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480" y="274638"/>
            <a:ext cx="2743597"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88" y="274638"/>
            <a:ext cx="807174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97" y="0"/>
            <a:ext cx="10287536" cy="6858000"/>
          </a:xfrm>
          <a:prstGeom prst="rect">
            <a:avLst/>
          </a:prstGeom>
        </p:spPr>
      </p:pic>
      <p:sp>
        <p:nvSpPr>
          <p:cNvPr id="9" name="矩形 8"/>
          <p:cNvSpPr/>
          <p:nvPr userDrawn="1"/>
        </p:nvSpPr>
        <p:spPr>
          <a:xfrm>
            <a:off x="-1" y="8238"/>
            <a:ext cx="12192634" cy="6857999"/>
          </a:xfrm>
          <a:prstGeom prst="rect">
            <a:avLst/>
          </a:prstGeom>
          <a:solidFill>
            <a:srgbClr val="F9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0"/>
          <p:cNvSpPr>
            <a:spLocks noGrp="1"/>
          </p:cNvSpPr>
          <p:nvPr>
            <p:ph type="title"/>
          </p:nvPr>
        </p:nvSpPr>
        <p:spPr>
          <a:xfrm>
            <a:off x="342918" y="393700"/>
            <a:ext cx="9746488" cy="369332"/>
          </a:xfrm>
          <a:prstGeom prst="rect">
            <a:avLst/>
          </a:prstGeom>
          <a:noFill/>
          <a:ln w="9525">
            <a:noFill/>
          </a:ln>
          <a:effectLst>
            <a:outerShdw dist="25400" dir="10800000" algn="r" rotWithShape="0">
              <a:prstClr val="black">
                <a:alpha val="10000"/>
              </a:prstClr>
            </a:outerShdw>
          </a:effectLst>
        </p:spPr>
        <p:txBody>
          <a:bodyPr wrap="square">
            <a:spAutoFit/>
          </a:bodyPr>
          <a:lstStyle>
            <a:lvl1pPr>
              <a:defRPr lang="zh-CN" altLang="en-US" sz="2000" b="1" i="1">
                <a:ln>
                  <a:solidFill>
                    <a:srgbClr val="444444"/>
                  </a:solidFill>
                </a:ln>
                <a:solidFill>
                  <a:srgbClr val="444444"/>
                </a:solidFill>
                <a:latin typeface="微软雅黑" panose="020B0503020204020204" charset="-122"/>
                <a:ea typeface="微软雅黑" panose="020B0503020204020204" charset="-122"/>
                <a:cs typeface="+mn-cs"/>
              </a:defRPr>
            </a:lvl1pPr>
          </a:lstStyle>
          <a:p>
            <a:pPr marL="0" lvl="0">
              <a:buFont typeface="Arial" panose="020B0604020202020204" pitchFamily="34" charset="0"/>
            </a:pPr>
            <a:r>
              <a:rPr lang="zh-CN" altLang="en-US" dirty="0"/>
              <a:t>单击此处编辑母版标题样式</a:t>
            </a:r>
            <a:endParaRPr lang="zh-CN" altLang="en-US" dirty="0"/>
          </a:p>
        </p:txBody>
      </p:sp>
      <p:pic>
        <p:nvPicPr>
          <p:cNvPr id="11" name="图片 10" descr="szhtxlg11"/>
          <p:cNvPicPr>
            <a:picLocks noChangeAspect="1"/>
          </p:cNvPicPr>
          <p:nvPr userDrawn="1"/>
        </p:nvPicPr>
        <p:blipFill>
          <a:blip r:embed="rId3" cstate="print"/>
          <a:stretch>
            <a:fillRect/>
          </a:stretch>
        </p:blipFill>
        <p:spPr>
          <a:xfrm>
            <a:off x="10485666" y="374849"/>
            <a:ext cx="1304761" cy="3577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88"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6627"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947" y="1778438"/>
            <a:ext cx="48742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947" y="2665379"/>
            <a:ext cx="4874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7845" y="1778438"/>
            <a:ext cx="489828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7845" y="2665379"/>
            <a:ext cx="489828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939" y="987425"/>
            <a:ext cx="617309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939" y="457201"/>
            <a:ext cx="6173094"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910" y="2057400"/>
            <a:ext cx="4165953"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88" y="274638"/>
            <a:ext cx="1097439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88" y="1600200"/>
            <a:ext cx="1097439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88" y="6245225"/>
            <a:ext cx="2845212"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6203" y="6245225"/>
            <a:ext cx="3861359"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8866" y="6245225"/>
            <a:ext cx="2845212"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http://photo-static-api.fotomore.com/creative/vcg/veer/400/new/VCG41N621584618.jpg" descr="&amp;pky240_sjzg_VCG41N621584618&amp;2&amp;src_spfil_replace1&amp;"/>
          <p:cNvSpPr/>
          <p:nvPr/>
        </p:nvSpPr>
        <p:spPr>
          <a:xfrm>
            <a:off x="377" y="-338"/>
            <a:ext cx="12193201" cy="6858675"/>
          </a:xfrm>
          <a:prstGeom prst="rect">
            <a:avLst/>
          </a:prstGeom>
          <a:blipFill rotWithShape="1">
            <a:blip r:embed="rId1"/>
            <a:stretch>
              <a:fillRect/>
            </a:stretch>
          </a:blipFill>
          <a:ln w="9525">
            <a:noFill/>
          </a:ln>
        </p:spPr>
        <p:txBody>
          <a:bodyPr wrap="square" lIns="0" tIns="0" rIns="0" bIns="0" anchor="t" anchorCtr="0"/>
          <a:lstStyle/>
          <a:p>
            <a:endParaRPr lang="zh-CN" sz="135">
              <a:latin typeface="Arial" panose="020B0604020202020204" pitchFamily="34" charset="0"/>
              <a:ea typeface="宋体" panose="02010600030101010101" pitchFamily="2" charset="-122"/>
            </a:endParaRPr>
          </a:p>
        </p:txBody>
      </p:sp>
      <p:sp>
        <p:nvSpPr>
          <p:cNvPr id="4099" name="文本框 7" descr="7b0a20202020227461726765744d6f64756c65223a202270726f636573734f6e6c696e65466f6e7473220a7d0a"/>
          <p:cNvSpPr txBox="1"/>
          <p:nvPr/>
        </p:nvSpPr>
        <p:spPr>
          <a:xfrm>
            <a:off x="1343025" y="999490"/>
            <a:ext cx="10088880" cy="1909445"/>
          </a:xfrm>
          <a:prstGeom prst="rect">
            <a:avLst/>
          </a:prstGeom>
          <a:noFill/>
          <a:ln w="9525">
            <a:noFill/>
          </a:ln>
        </p:spPr>
        <p:txBody>
          <a:bodyPr wrap="square" anchor="t" anchorCtr="0">
            <a:noAutofit/>
          </a:bodyPr>
          <a:lstStyle/>
          <a:p>
            <a:r>
              <a:rPr lang="zh-CN" altLang="en-US" sz="4800" b="1" dirty="0" smtClean="0">
                <a:solidFill>
                  <a:schemeClr val="bg1"/>
                </a:solidFill>
                <a:latin typeface="微软雅黑" panose="020B0503020204020204" charset="-122"/>
                <a:ea typeface="微软雅黑" panose="020B0503020204020204" charset="-122"/>
                <a:sym typeface="汉仪铸字美心体简" panose="00020600040101010101" charset="-122"/>
              </a:rPr>
              <a:t>              </a:t>
            </a:r>
            <a:endParaRPr lang="en-US" altLang="zh-CN" sz="4800" b="1" dirty="0" smtClean="0">
              <a:solidFill>
                <a:schemeClr val="bg1"/>
              </a:solidFill>
              <a:latin typeface="微软雅黑" panose="020B0503020204020204" charset="-122"/>
              <a:ea typeface="微软雅黑" panose="020B0503020204020204" charset="-122"/>
              <a:sym typeface="汉仪铸字美心体简" panose="00020600040101010101" charset="-122"/>
            </a:endParaRPr>
          </a:p>
          <a:p>
            <a:r>
              <a:rPr lang="zh-CN" altLang="en-US" sz="4800" b="1" dirty="0" smtClean="0">
                <a:solidFill>
                  <a:schemeClr val="bg1"/>
                </a:solidFill>
                <a:latin typeface="微软雅黑" panose="020B0503020204020204" charset="-122"/>
                <a:ea typeface="微软雅黑" panose="020B0503020204020204" charset="-122"/>
                <a:sym typeface="汉仪铸字美心体简" panose="00020600040101010101" charset="-122"/>
              </a:rPr>
              <a:t>         系统登陆及项目授权</a:t>
            </a:r>
            <a:endParaRPr lang="zh-CN" altLang="en-US" sz="4800" b="1" dirty="0">
              <a:solidFill>
                <a:schemeClr val="bg1"/>
              </a:solidFill>
              <a:latin typeface="微软雅黑" panose="020B0503020204020204" charset="-122"/>
              <a:ea typeface="微软雅黑" panose="020B0503020204020204" charset="-122"/>
              <a:sym typeface="汉仪铸字美心体简" panose="00020600040101010101" charset="-122"/>
            </a:endParaRPr>
          </a:p>
        </p:txBody>
      </p:sp>
      <p:sp>
        <p:nvSpPr>
          <p:cNvPr id="4100" name="文本框 8"/>
          <p:cNvSpPr txBox="1"/>
          <p:nvPr/>
        </p:nvSpPr>
        <p:spPr>
          <a:xfrm>
            <a:off x="3359484" y="2636944"/>
            <a:ext cx="5539861" cy="1814830"/>
          </a:xfrm>
          <a:prstGeom prst="rect">
            <a:avLst/>
          </a:prstGeom>
          <a:noFill/>
          <a:ln w="9525">
            <a:noFill/>
          </a:ln>
        </p:spPr>
        <p:txBody>
          <a:bodyPr wrap="square" anchor="t" anchorCtr="0">
            <a:spAutoFit/>
          </a:bodyPr>
          <a:lstStyle/>
          <a:p>
            <a:r>
              <a:rPr lang="zh-CN" altLang="en-US" sz="1800" dirty="0" smtClean="0">
                <a:solidFill>
                  <a:schemeClr val="bg1"/>
                </a:solidFill>
                <a:latin typeface="Arial" panose="020B0604020202020204" pitchFamily="34" charset="0"/>
                <a:ea typeface="宋体" panose="02010600030101010101" pitchFamily="2" charset="-122"/>
              </a:rPr>
              <a:t>                           </a:t>
            </a:r>
            <a:r>
              <a:rPr lang="zh-CN" altLang="en-US" sz="2800" dirty="0" smtClean="0">
                <a:solidFill>
                  <a:schemeClr val="bg1"/>
                </a:solidFill>
                <a:latin typeface="Arial" panose="020B0604020202020204" pitchFamily="34" charset="0"/>
                <a:ea typeface="宋体" panose="02010600030101010101" pitchFamily="2" charset="-122"/>
              </a:rPr>
              <a:t>     </a:t>
            </a:r>
            <a:r>
              <a:rPr lang="zh-CN" altLang="en-US" sz="2800" b="1" dirty="0" smtClean="0">
                <a:solidFill>
                  <a:schemeClr val="bg1"/>
                </a:solidFill>
                <a:latin typeface="Arial" panose="020B0604020202020204" pitchFamily="34" charset="0"/>
                <a:ea typeface="宋体" panose="02010600030101010101" pitchFamily="2" charset="-122"/>
              </a:rPr>
              <a:t> </a:t>
            </a:r>
            <a:endParaRPr lang="zh-CN" altLang="en-US" sz="2800" b="1" dirty="0" smtClean="0">
              <a:solidFill>
                <a:schemeClr val="bg1"/>
              </a:solidFill>
              <a:latin typeface="Arial" panose="020B0604020202020204" pitchFamily="34" charset="0"/>
              <a:ea typeface="宋体" panose="02010600030101010101" pitchFamily="2" charset="-122"/>
            </a:endParaRPr>
          </a:p>
          <a:p>
            <a:r>
              <a:rPr lang="zh-CN" altLang="en-US" sz="2800" b="1" dirty="0" smtClean="0">
                <a:solidFill>
                  <a:schemeClr val="bg1"/>
                </a:solidFill>
                <a:latin typeface="Arial" panose="020B0604020202020204" pitchFamily="34" charset="0"/>
                <a:ea typeface="宋体" panose="02010600030101010101" pitchFamily="2" charset="-122"/>
              </a:rPr>
              <a:t> </a:t>
            </a:r>
            <a:r>
              <a:rPr lang="en-US" altLang="zh-CN" sz="2800" b="1" dirty="0" smtClean="0">
                <a:solidFill>
                  <a:schemeClr val="bg1"/>
                </a:solidFill>
                <a:latin typeface="Arial" panose="020B0604020202020204" pitchFamily="34" charset="0"/>
                <a:ea typeface="宋体" panose="02010600030101010101" pitchFamily="2" charset="-122"/>
              </a:rPr>
              <a:t>              </a:t>
            </a:r>
            <a:r>
              <a:rPr lang="zh-CN" altLang="en-US" sz="2800" b="1" dirty="0" smtClean="0">
                <a:solidFill>
                  <a:schemeClr val="bg1"/>
                </a:solidFill>
                <a:sym typeface="+mn-ea"/>
              </a:rPr>
              <a:t>通化师范学院</a:t>
            </a:r>
            <a:endParaRPr lang="zh-CN" altLang="en-US" sz="2800" b="1" dirty="0" smtClean="0">
              <a:solidFill>
                <a:schemeClr val="bg1"/>
              </a:solidFill>
              <a:sym typeface="+mn-ea"/>
            </a:endParaRPr>
          </a:p>
          <a:p>
            <a:r>
              <a:rPr lang="en-US" altLang="zh-CN" sz="2800" b="1" dirty="0" smtClean="0">
                <a:solidFill>
                  <a:schemeClr val="bg1"/>
                </a:solidFill>
                <a:latin typeface="Arial" panose="020B0604020202020204" pitchFamily="34" charset="0"/>
                <a:ea typeface="宋体" panose="02010600030101010101" pitchFamily="2" charset="-122"/>
              </a:rPr>
              <a:t>                   </a:t>
            </a:r>
            <a:r>
              <a:rPr lang="zh-CN" altLang="en-US" sz="1800" b="1" dirty="0" smtClean="0">
                <a:solidFill>
                  <a:schemeClr val="bg1"/>
                </a:solidFill>
                <a:latin typeface="Arial" panose="020B0604020202020204" pitchFamily="34" charset="0"/>
                <a:ea typeface="宋体" panose="02010600030101010101" pitchFamily="2" charset="-122"/>
              </a:rPr>
              <a:t>计划财务处</a:t>
            </a:r>
            <a:endParaRPr lang="zh-CN" altLang="en-US" sz="2800" b="1" dirty="0">
              <a:solidFill>
                <a:schemeClr val="bg1"/>
              </a:solidFill>
              <a:latin typeface="Arial" panose="020B0604020202020204" pitchFamily="34" charset="0"/>
              <a:ea typeface="宋体" panose="02010600030101010101" pitchFamily="2" charset="-122"/>
            </a:endParaRPr>
          </a:p>
          <a:p>
            <a:r>
              <a:rPr lang="en-US" altLang="zh-CN" sz="2800" b="1" dirty="0">
                <a:solidFill>
                  <a:schemeClr val="bg1"/>
                </a:solidFill>
                <a:latin typeface="Arial" panose="020B0604020202020204" pitchFamily="34" charset="0"/>
                <a:ea typeface="宋体" panose="02010600030101010101" pitchFamily="2" charset="-122"/>
              </a:rPr>
              <a:t>               </a:t>
            </a:r>
            <a:endParaRPr lang="en-US" altLang="zh-CN" sz="2800" b="1" dirty="0">
              <a:solidFill>
                <a:schemeClr val="bg1"/>
              </a:solidFill>
              <a:latin typeface="Arial" panose="020B0604020202020204" pitchFamily="34" charset="0"/>
              <a:ea typeface="宋体" panose="02010600030101010101" pitchFamily="2" charset="-122"/>
            </a:endParaRPr>
          </a:p>
        </p:txBody>
      </p:sp>
      <p:sp>
        <p:nvSpPr>
          <p:cNvPr id="2" name="文本框 1"/>
          <p:cNvSpPr txBox="1"/>
          <p:nvPr/>
        </p:nvSpPr>
        <p:spPr>
          <a:xfrm>
            <a:off x="335280" y="548640"/>
            <a:ext cx="6096000" cy="521970"/>
          </a:xfrm>
          <a:prstGeom prst="rect">
            <a:avLst/>
          </a:prstGeom>
          <a:noFill/>
        </p:spPr>
        <p:txBody>
          <a:bodyPr wrap="square" rtlCol="0" anchor="t">
            <a:spAutoFit/>
          </a:bodyPr>
          <a:p>
            <a:endParaRPr lang="zh-CN" altLang="en-US" sz="2800" b="1" dirty="0" smtClean="0">
              <a:solidFill>
                <a:schemeClr val="bg1"/>
              </a:solidFill>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0" y="953770"/>
            <a:ext cx="12191999" cy="2553335"/>
          </a:xfrm>
          <a:prstGeom prst="rect">
            <a:avLst/>
          </a:prstGeom>
          <a:noFill/>
          <a:ln w="9525">
            <a:noFill/>
          </a:ln>
        </p:spPr>
        <p:txBody>
          <a:bodyPr wrap="square">
            <a:spAutoFit/>
          </a:bodyPr>
          <a:lstStyle/>
          <a:p>
            <a:pPr marL="285750" indent="-285750">
              <a:buFont typeface="Wingdings" panose="05000000000000000000" charset="0"/>
              <a:buChar char="Ø"/>
            </a:pPr>
            <a:r>
              <a:rPr lang="zh-CN" altLang="en-US" sz="2000" b="1" dirty="0" smtClean="0">
                <a:latin typeface="黑体" panose="02010609060101010101" charset="-122"/>
                <a:ea typeface="黑体" panose="02010609060101010101" charset="-122"/>
              </a:rPr>
              <a:t>该功能为项目负责人使用，被授权人无法查看，项目负责人可在此处查看被授权人在项目报销时的报销内容、日期、金额以及剩余授权金额等信息；</a:t>
            </a:r>
            <a:endParaRPr lang="zh-CN" altLang="en-US" sz="2000" b="1" dirty="0" smtClean="0">
              <a:latin typeface="黑体" panose="02010609060101010101" charset="-122"/>
              <a:ea typeface="黑体" panose="02010609060101010101" charset="-122"/>
            </a:endParaRPr>
          </a:p>
          <a:p>
            <a:pPr marL="285750" indent="-285750">
              <a:buFont typeface="Wingdings" panose="05000000000000000000" charset="0"/>
              <a:buChar char="Ø"/>
            </a:pPr>
            <a:r>
              <a:rPr lang="zh-CN" altLang="en-US" sz="2000" b="1" dirty="0" smtClean="0">
                <a:latin typeface="黑体" panose="02010609060101010101" charset="-122"/>
                <a:ea typeface="黑体" panose="02010609060101010101" charset="-122"/>
              </a:rPr>
              <a:t>在图中</a:t>
            </a:r>
            <a:r>
              <a:rPr lang="zh-CN" altLang="en-US" sz="2000" b="1" dirty="0" smtClean="0">
                <a:solidFill>
                  <a:srgbClr val="C00000"/>
                </a:solidFill>
                <a:latin typeface="黑体" panose="02010609060101010101" charset="-122"/>
                <a:ea typeface="黑体" panose="02010609060101010101" charset="-122"/>
              </a:rPr>
              <a:t>①</a:t>
            </a:r>
            <a:r>
              <a:rPr lang="zh-CN" altLang="en-US" sz="2000" b="1" dirty="0" smtClean="0">
                <a:latin typeface="黑体" panose="02010609060101010101" charset="-122"/>
                <a:ea typeface="黑体" panose="02010609060101010101" charset="-122"/>
              </a:rPr>
              <a:t>位置可输入被授权人姓名准确查找；</a:t>
            </a:r>
            <a:endParaRPr lang="zh-CN" altLang="en-US" sz="2000" b="1" dirty="0" smtClean="0">
              <a:latin typeface="黑体" panose="02010609060101010101" charset="-122"/>
              <a:ea typeface="黑体" panose="02010609060101010101" charset="-122"/>
            </a:endParaRPr>
          </a:p>
          <a:p>
            <a:pPr marL="285750" indent="-285750">
              <a:buFont typeface="Wingdings" panose="05000000000000000000" charset="0"/>
              <a:buChar char="Ø"/>
            </a:pPr>
            <a:r>
              <a:rPr lang="zh-CN" altLang="en-US" sz="2000" b="1" dirty="0" smtClean="0">
                <a:latin typeface="黑体" panose="02010609060101010101" charset="-122"/>
                <a:ea typeface="黑体" panose="02010609060101010101" charset="-122"/>
              </a:rPr>
              <a:t>在图中</a:t>
            </a:r>
            <a:r>
              <a:rPr lang="zh-CN" altLang="en-US" sz="2000" b="1" dirty="0" smtClean="0">
                <a:solidFill>
                  <a:srgbClr val="FF0000"/>
                </a:solidFill>
                <a:latin typeface="黑体" panose="02010609060101010101" charset="-122"/>
                <a:ea typeface="黑体" panose="02010609060101010101" charset="-122"/>
              </a:rPr>
              <a:t>②</a:t>
            </a:r>
            <a:r>
              <a:rPr lang="zh-CN" altLang="en-US" sz="2000" b="1" dirty="0" smtClean="0">
                <a:latin typeface="黑体" panose="02010609060101010101" charset="-122"/>
                <a:ea typeface="黑体" panose="02010609060101010101" charset="-122"/>
              </a:rPr>
              <a:t>位置处双击鼠标，即可把该项目下的所有被授权人显示出来，然后选中其中一个被授权人即可在右侧显示出该被授权人在此项目下的所有报销内容；</a:t>
            </a:r>
            <a:endParaRPr lang="zh-CN" altLang="en-US" sz="2000" b="1" dirty="0" smtClean="0">
              <a:latin typeface="黑体" panose="02010609060101010101" charset="-122"/>
              <a:ea typeface="黑体" panose="02010609060101010101" charset="-122"/>
            </a:endParaRPr>
          </a:p>
          <a:p>
            <a:pPr marL="285750" indent="-285750">
              <a:buFont typeface="Wingdings" panose="05000000000000000000" charset="0"/>
              <a:buChar char="Ø"/>
            </a:pPr>
            <a:r>
              <a:rPr lang="zh-CN" altLang="en-US" sz="2000" b="1" dirty="0" smtClean="0">
                <a:latin typeface="黑体" panose="02010609060101010101" charset="-122"/>
                <a:ea typeface="黑体" panose="02010609060101010101" charset="-122"/>
                <a:sym typeface="+mn-ea"/>
              </a:rPr>
              <a:t>查询时注意位置</a:t>
            </a:r>
            <a:r>
              <a:rPr lang="zh-CN" altLang="en-US" sz="2000" b="1" dirty="0" smtClean="0">
                <a:solidFill>
                  <a:srgbClr val="FF0000"/>
                </a:solidFill>
                <a:latin typeface="黑体" panose="02010609060101010101" charset="-122"/>
                <a:ea typeface="黑体" panose="02010609060101010101" charset="-122"/>
                <a:sym typeface="+mn-ea"/>
              </a:rPr>
              <a:t>③</a:t>
            </a:r>
            <a:r>
              <a:rPr lang="zh-CN" altLang="en-US" sz="2000" b="1" dirty="0" smtClean="0">
                <a:latin typeface="黑体" panose="02010609060101010101" charset="-122"/>
                <a:ea typeface="黑体" panose="02010609060101010101" charset="-122"/>
                <a:sym typeface="+mn-ea"/>
              </a:rPr>
              <a:t>处，一定要点选申报系统，该功能对网上报销系统同样适用；</a:t>
            </a:r>
            <a:endParaRPr lang="zh-CN" altLang="en-US" sz="2000" b="1" dirty="0" smtClean="0">
              <a:latin typeface="黑体" panose="02010609060101010101" charset="-122"/>
              <a:ea typeface="黑体" panose="02010609060101010101" charset="-122"/>
              <a:sym typeface="+mn-ea"/>
            </a:endParaRPr>
          </a:p>
          <a:p>
            <a:pPr marL="285750" indent="-285750">
              <a:buFont typeface="Wingdings" panose="05000000000000000000" charset="0"/>
              <a:buChar char="Ø"/>
            </a:pPr>
            <a:r>
              <a:rPr lang="zh-CN" altLang="en-US" sz="2000" b="1" dirty="0" smtClean="0">
                <a:latin typeface="黑体" panose="02010609060101010101" charset="-122"/>
                <a:ea typeface="黑体" panose="02010609060101010101" charset="-122"/>
              </a:rPr>
              <a:t>图中位置</a:t>
            </a:r>
            <a:r>
              <a:rPr lang="zh-CN" altLang="en-US" sz="2000" b="1" dirty="0" smtClean="0">
                <a:solidFill>
                  <a:srgbClr val="FF0000"/>
                </a:solidFill>
                <a:latin typeface="黑体" panose="02010609060101010101" charset="-122"/>
                <a:ea typeface="黑体" panose="02010609060101010101" charset="-122"/>
              </a:rPr>
              <a:t>④</a:t>
            </a:r>
            <a:r>
              <a:rPr lang="zh-CN" altLang="en-US" sz="2000" b="1" dirty="0" smtClean="0">
                <a:latin typeface="黑体" panose="02010609060101010101" charset="-122"/>
                <a:ea typeface="黑体" panose="02010609060101010101" charset="-122"/>
              </a:rPr>
              <a:t>处的查找功能，是按报销摘要进行输入查询，例如：输入劳务费然后按回车即可搜索出所有劳务费的相关信息</a:t>
            </a:r>
            <a:endParaRPr lang="zh-CN" altLang="en-US" sz="2000" b="1" dirty="0">
              <a:latin typeface="黑体" panose="02010609060101010101" charset="-122"/>
              <a:ea typeface="黑体" panose="02010609060101010101"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6387" name="Picture 3"/>
          <p:cNvPicPr>
            <a:picLocks noChangeAspect="1" noChangeArrowheads="1"/>
          </p:cNvPicPr>
          <p:nvPr/>
        </p:nvPicPr>
        <p:blipFill>
          <a:blip r:embed="rId5"/>
          <a:srcRect/>
          <a:stretch>
            <a:fillRect/>
          </a:stretch>
        </p:blipFill>
        <p:spPr bwMode="auto">
          <a:xfrm>
            <a:off x="0" y="3742055"/>
            <a:ext cx="11906885" cy="3115945"/>
          </a:xfrm>
          <a:prstGeom prst="rect">
            <a:avLst/>
          </a:prstGeom>
          <a:noFill/>
          <a:ln w="9525">
            <a:noFill/>
            <a:miter lim="800000"/>
            <a:headEnd/>
            <a:tailEnd/>
          </a:ln>
          <a:effectLst/>
        </p:spPr>
      </p:pic>
      <p:sp>
        <p:nvSpPr>
          <p:cNvPr id="4" name="文本框 3"/>
          <p:cNvSpPr txBox="1"/>
          <p:nvPr/>
        </p:nvSpPr>
        <p:spPr>
          <a:xfrm>
            <a:off x="1113155" y="293370"/>
            <a:ext cx="10625455" cy="521970"/>
          </a:xfrm>
          <a:prstGeom prst="rect">
            <a:avLst/>
          </a:prstGeom>
          <a:noFill/>
        </p:spPr>
        <p:txBody>
          <a:bodyPr wrap="square" rtlCol="0">
            <a:spAutoFit/>
          </a:bodyPr>
          <a:p>
            <a:pPr>
              <a:buClrTx/>
              <a:buSzTx/>
              <a:buFontTx/>
            </a:pPr>
            <a:r>
              <a:rPr 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3.授权管理-</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项目概览</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系统登陆方式</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8"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9"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10" name="文本框 99"/>
          <p:cNvSpPr txBox="1"/>
          <p:nvPr/>
        </p:nvSpPr>
        <p:spPr>
          <a:xfrm>
            <a:off x="809588" y="928670"/>
            <a:ext cx="10930014" cy="1383665"/>
          </a:xfrm>
          <a:prstGeom prst="rect">
            <a:avLst/>
          </a:prstGeom>
          <a:noFill/>
          <a:ln w="9525">
            <a:noFill/>
          </a:ln>
        </p:spPr>
        <p:txBody>
          <a:bodyPr wrap="square">
            <a:spAutoFit/>
          </a:bodyPr>
          <a:lstStyle/>
          <a:p>
            <a:pPr indent="228600"/>
            <a:r>
              <a:rPr lang="en-US" altLang="zh-CN" sz="2800" b="1" dirty="0" smtClean="0"/>
              <a:t>   </a:t>
            </a:r>
            <a:r>
              <a:rPr lang="zh-CN" altLang="en-US" sz="2800" b="1" dirty="0" smtClean="0"/>
              <a:t>进入财务办公平台后输入：用户名、密码及验证码，</a:t>
            </a:r>
            <a:r>
              <a:rPr lang="zh-CN" altLang="en-US" sz="2800" b="1" dirty="0" smtClean="0">
                <a:sym typeface="+mn-ea"/>
              </a:rPr>
              <a:t>用户名为</a:t>
            </a:r>
            <a:r>
              <a:rPr lang="zh-CN" altLang="en-US" sz="2800" b="1" dirty="0" smtClean="0"/>
              <a:t>旧工号的初始密码为旧工号；用户名为新工号初始密码为</a:t>
            </a:r>
            <a:r>
              <a:rPr lang="en-US" altLang="zh-CN" sz="2800" b="1" dirty="0" smtClean="0"/>
              <a:t>000000</a:t>
            </a:r>
            <a:r>
              <a:rPr lang="zh-CN" altLang="en-US" sz="2800" b="1" dirty="0" smtClean="0"/>
              <a:t>；升级前已修改密码的老师，密码不变。</a:t>
            </a:r>
            <a:endParaRPr lang="zh-CN" altLang="en-US" sz="2800" b="1" dirty="0" smtClean="0"/>
          </a:p>
        </p:txBody>
      </p:sp>
      <p:pic>
        <p:nvPicPr>
          <p:cNvPr id="4" name="图片 3"/>
          <p:cNvPicPr>
            <a:picLocks noChangeAspect="1"/>
          </p:cNvPicPr>
          <p:nvPr/>
        </p:nvPicPr>
        <p:blipFill>
          <a:blip r:embed="rId5"/>
          <a:stretch>
            <a:fillRect/>
          </a:stretch>
        </p:blipFill>
        <p:spPr>
          <a:xfrm>
            <a:off x="479425" y="2325370"/>
            <a:ext cx="11261090" cy="43935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密码及手机号修改</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 name="文本框 1"/>
          <p:cNvSpPr txBox="1"/>
          <p:nvPr/>
        </p:nvSpPr>
        <p:spPr>
          <a:xfrm>
            <a:off x="177800" y="953770"/>
            <a:ext cx="11800205" cy="1764665"/>
          </a:xfrm>
          <a:prstGeom prst="rect">
            <a:avLst/>
          </a:prstGeom>
          <a:noFill/>
          <a:ln w="9525">
            <a:noFill/>
          </a:ln>
        </p:spPr>
        <p:txBody>
          <a:bodyPr wrap="square">
            <a:noAutofit/>
          </a:bodyPr>
          <a:lstStyle/>
          <a:p>
            <a:r>
              <a:rPr lang="en-US" altLang="zh-CN" sz="1800" dirty="0" smtClean="0">
                <a:ea typeface="宋体" panose="02010600030101010101" pitchFamily="2" charset="-122"/>
              </a:rPr>
              <a:t>    </a:t>
            </a:r>
            <a:r>
              <a:rPr lang="en-US" altLang="zh-CN" sz="1800" dirty="0" smtClean="0">
                <a:latin typeface="黑体" panose="02010609060101010101" charset="-122"/>
                <a:ea typeface="黑体" panose="02010609060101010101" charset="-122"/>
                <a:cs typeface="黑体" panose="02010609060101010101" charset="-122"/>
              </a:rPr>
              <a:t> 1</a:t>
            </a:r>
            <a:r>
              <a:rPr lang="zh-CN" altLang="en-US" sz="1800" dirty="0" smtClean="0">
                <a:latin typeface="黑体" panose="02010609060101010101" charset="-122"/>
                <a:ea typeface="黑体" panose="02010609060101010101" charset="-122"/>
                <a:cs typeface="黑体" panose="02010609060101010101" charset="-122"/>
              </a:rPr>
              <a:t>）</a:t>
            </a:r>
            <a:r>
              <a:rPr lang="zh-CN" altLang="en-US" sz="2000" b="1" dirty="0" smtClean="0">
                <a:latin typeface="黑体" panose="02010609060101010101" charset="-122"/>
                <a:ea typeface="黑体" panose="02010609060101010101" charset="-122"/>
                <a:cs typeface="黑体" panose="02010609060101010101" charset="-122"/>
              </a:rPr>
              <a:t>密码修改</a:t>
            </a:r>
            <a:r>
              <a:rPr lang="zh-CN" altLang="en-US" sz="1800" dirty="0" smtClean="0">
                <a:latin typeface="黑体" panose="02010609060101010101" charset="-122"/>
                <a:ea typeface="黑体" panose="02010609060101010101" charset="-122"/>
                <a:cs typeface="黑体" panose="02010609060101010101" charset="-122"/>
              </a:rPr>
              <a:t>：进入系统后</a:t>
            </a:r>
            <a:r>
              <a:rPr lang="zh-CN" dirty="0" smtClean="0">
                <a:latin typeface="黑体" panose="02010609060101010101" charset="-122"/>
                <a:ea typeface="黑体" panose="02010609060101010101" charset="-122"/>
                <a:cs typeface="黑体" panose="02010609060101010101" charset="-122"/>
              </a:rPr>
              <a:t>核实</a:t>
            </a:r>
            <a:r>
              <a:rPr dirty="0" smtClean="0">
                <a:latin typeface="黑体" panose="02010609060101010101" charset="-122"/>
                <a:ea typeface="黑体" panose="02010609060101010101" charset="-122"/>
                <a:cs typeface="黑体" panose="02010609060101010101" charset="-122"/>
              </a:rPr>
              <a:t>个人信息是否正确</a:t>
            </a:r>
            <a:r>
              <a:rPr lang="zh-CN" dirty="0" smtClean="0">
                <a:latin typeface="黑体" panose="02010609060101010101" charset="-122"/>
                <a:ea typeface="黑体" panose="02010609060101010101" charset="-122"/>
                <a:cs typeface="黑体" panose="02010609060101010101" charset="-122"/>
              </a:rPr>
              <a:t>，</a:t>
            </a:r>
            <a:r>
              <a:rPr dirty="0" smtClean="0">
                <a:latin typeface="黑体" panose="02010609060101010101" charset="-122"/>
                <a:ea typeface="黑体" panose="02010609060101010101" charset="-122"/>
                <a:cs typeface="黑体" panose="02010609060101010101" charset="-122"/>
              </a:rPr>
              <a:t>这个</a:t>
            </a:r>
            <a:r>
              <a:rPr lang="zh-CN" dirty="0" smtClean="0">
                <a:latin typeface="黑体" panose="02010609060101010101" charset="-122"/>
                <a:ea typeface="黑体" panose="02010609060101010101" charset="-122"/>
                <a:cs typeface="黑体" panose="02010609060101010101" charset="-122"/>
              </a:rPr>
              <a:t>工号</a:t>
            </a:r>
            <a:r>
              <a:rPr dirty="0" smtClean="0">
                <a:latin typeface="黑体" panose="02010609060101010101" charset="-122"/>
                <a:ea typeface="黑体" panose="02010609060101010101" charset="-122"/>
                <a:cs typeface="黑体" panose="02010609060101010101" charset="-122"/>
              </a:rPr>
              <a:t>是当前登录人在财务系统中的唯一标识。</a:t>
            </a:r>
            <a:r>
              <a:rPr lang="zh-CN" b="1" dirty="0" smtClean="0">
                <a:solidFill>
                  <a:srgbClr val="FF0000"/>
                </a:solidFill>
                <a:latin typeface="黑体" panose="02010609060101010101" charset="-122"/>
                <a:ea typeface="黑体" panose="02010609060101010101" charset="-122"/>
                <a:cs typeface="黑体" panose="02010609060101010101" charset="-122"/>
              </a:rPr>
              <a:t>为了报销安全，请登录系统后把初始密码修改成符合安全验证的密码，新密码需由</a:t>
            </a:r>
            <a:r>
              <a:rPr lang="en-US" altLang="zh-CN" b="1" dirty="0" smtClean="0">
                <a:solidFill>
                  <a:srgbClr val="FF0000"/>
                </a:solidFill>
                <a:latin typeface="黑体" panose="02010609060101010101" charset="-122"/>
                <a:ea typeface="黑体" panose="02010609060101010101" charset="-122"/>
                <a:cs typeface="黑体" panose="02010609060101010101" charset="-122"/>
              </a:rPr>
              <a:t>8</a:t>
            </a:r>
            <a:r>
              <a:rPr lang="zh-CN" altLang="en-US" b="1" dirty="0" smtClean="0">
                <a:solidFill>
                  <a:srgbClr val="FF0000"/>
                </a:solidFill>
                <a:latin typeface="黑体" panose="02010609060101010101" charset="-122"/>
                <a:ea typeface="黑体" panose="02010609060101010101" charset="-122"/>
                <a:cs typeface="黑体" panose="02010609060101010101" charset="-122"/>
              </a:rPr>
              <a:t>位以上的大写字母</a:t>
            </a:r>
            <a:r>
              <a:rPr lang="en-US" altLang="zh-CN" b="1" dirty="0" smtClean="0">
                <a:solidFill>
                  <a:srgbClr val="FF0000"/>
                </a:solidFill>
                <a:latin typeface="黑体" panose="02010609060101010101" charset="-122"/>
                <a:ea typeface="黑体" panose="02010609060101010101" charset="-122"/>
                <a:cs typeface="黑体" panose="02010609060101010101" charset="-122"/>
              </a:rPr>
              <a:t>+</a:t>
            </a:r>
            <a:r>
              <a:rPr lang="zh-CN" altLang="en-US" b="1" dirty="0" smtClean="0">
                <a:solidFill>
                  <a:srgbClr val="FF0000"/>
                </a:solidFill>
                <a:latin typeface="黑体" panose="02010609060101010101" charset="-122"/>
                <a:ea typeface="黑体" panose="02010609060101010101" charset="-122"/>
                <a:cs typeface="黑体" panose="02010609060101010101" charset="-122"/>
              </a:rPr>
              <a:t>小写字母</a:t>
            </a:r>
            <a:r>
              <a:rPr lang="en-US" altLang="zh-CN" b="1" dirty="0" smtClean="0">
                <a:solidFill>
                  <a:srgbClr val="FF0000"/>
                </a:solidFill>
                <a:latin typeface="黑体" panose="02010609060101010101" charset="-122"/>
                <a:ea typeface="黑体" panose="02010609060101010101" charset="-122"/>
                <a:cs typeface="黑体" panose="02010609060101010101" charset="-122"/>
              </a:rPr>
              <a:t>+</a:t>
            </a:r>
            <a:r>
              <a:rPr lang="zh-CN" altLang="en-US" b="1" dirty="0" smtClean="0">
                <a:solidFill>
                  <a:srgbClr val="FF0000"/>
                </a:solidFill>
                <a:latin typeface="黑体" panose="02010609060101010101" charset="-122"/>
                <a:ea typeface="黑体" panose="02010609060101010101" charset="-122"/>
                <a:cs typeface="黑体" panose="02010609060101010101" charset="-122"/>
              </a:rPr>
              <a:t>数字组成，请修改后牢记自己新的密码</a:t>
            </a:r>
            <a:r>
              <a:rPr lang="zh-CN" altLang="en-US" dirty="0" smtClean="0">
                <a:latin typeface="黑体" panose="02010609060101010101" charset="-122"/>
                <a:ea typeface="黑体" panose="02010609060101010101" charset="-122"/>
                <a:cs typeface="黑体" panose="02010609060101010101" charset="-122"/>
              </a:rPr>
              <a:t>；</a:t>
            </a:r>
            <a:endParaRPr lang="zh-CN" altLang="en-US" dirty="0" smtClean="0">
              <a:latin typeface="黑体" panose="02010609060101010101" charset="-122"/>
              <a:ea typeface="黑体" panose="02010609060101010101" charset="-122"/>
              <a:cs typeface="黑体" panose="02010609060101010101" charset="-122"/>
            </a:endParaRPr>
          </a:p>
          <a:p>
            <a:r>
              <a:rPr lang="en-US" altLang="zh-CN" dirty="0" smtClean="0">
                <a:latin typeface="黑体" panose="02010609060101010101" charset="-122"/>
                <a:ea typeface="黑体" panose="02010609060101010101" charset="-122"/>
                <a:cs typeface="黑体" panose="02010609060101010101" charset="-122"/>
              </a:rPr>
              <a:t>     2</a:t>
            </a:r>
            <a:r>
              <a:rPr lang="zh-CN" altLang="en-US" dirty="0" smtClean="0">
                <a:latin typeface="黑体" panose="02010609060101010101" charset="-122"/>
                <a:ea typeface="黑体" panose="02010609060101010101" charset="-122"/>
                <a:cs typeface="黑体" panose="02010609060101010101" charset="-122"/>
              </a:rPr>
              <a:t>）</a:t>
            </a:r>
            <a:r>
              <a:rPr lang="zh-CN" altLang="en-US" sz="2000" b="1" dirty="0" smtClean="0">
                <a:latin typeface="黑体" panose="02010609060101010101" charset="-122"/>
                <a:ea typeface="黑体" panose="02010609060101010101" charset="-122"/>
                <a:cs typeface="黑体" panose="02010609060101010101" charset="-122"/>
              </a:rPr>
              <a:t>手机号</a:t>
            </a:r>
            <a:r>
              <a:rPr lang="zh-CN" altLang="en-US" sz="2000" b="1" dirty="0" smtClean="0">
                <a:latin typeface="黑体" panose="02010609060101010101" charset="-122"/>
                <a:ea typeface="黑体" panose="02010609060101010101" charset="-122"/>
                <a:cs typeface="黑体" panose="02010609060101010101" charset="-122"/>
                <a:sym typeface="+mn-ea"/>
              </a:rPr>
              <a:t>修改</a:t>
            </a:r>
            <a:r>
              <a:rPr lang="zh-CN" altLang="en-US" dirty="0" smtClean="0">
                <a:latin typeface="黑体" panose="02010609060101010101" charset="-122"/>
                <a:ea typeface="黑体" panose="02010609060101010101" charset="-122"/>
                <a:cs typeface="黑体" panose="02010609060101010101" charset="-122"/>
              </a:rPr>
              <a:t>，点击联系方式旁的</a:t>
            </a:r>
            <a:r>
              <a:rPr lang="zh-CN" altLang="en-US" b="1" dirty="0" smtClean="0">
                <a:solidFill>
                  <a:srgbClr val="FF0000"/>
                </a:solidFill>
                <a:latin typeface="黑体" panose="02010609060101010101" charset="-122"/>
                <a:ea typeface="黑体" panose="02010609060101010101" charset="-122"/>
                <a:cs typeface="黑体" panose="02010609060101010101" charset="-122"/>
              </a:rPr>
              <a:t>修改</a:t>
            </a:r>
            <a:r>
              <a:rPr lang="zh-CN" altLang="en-US" dirty="0" smtClean="0">
                <a:latin typeface="黑体" panose="02010609060101010101" charset="-122"/>
                <a:ea typeface="黑体" panose="02010609060101010101" charset="-122"/>
                <a:cs typeface="黑体" panose="02010609060101010101" charset="-122"/>
              </a:rPr>
              <a:t>按钮，然后输入新的手机号即可，建议手机号码不对的及时改正，以便于财务在制单时遇到有问题单据，可以及时根据联系方式找到经办人。</a:t>
            </a:r>
            <a:endParaRPr dirty="0" smtClean="0">
              <a:solidFill>
                <a:srgbClr val="FF0000"/>
              </a:solidFill>
              <a:latin typeface="黑体" panose="02010609060101010101" charset="-122"/>
              <a:ea typeface="黑体" panose="02010609060101010101" charset="-122"/>
              <a:cs typeface="黑体" panose="02010609060101010101"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 name="图片 3"/>
          <p:cNvPicPr>
            <a:picLocks noChangeAspect="1"/>
          </p:cNvPicPr>
          <p:nvPr/>
        </p:nvPicPr>
        <p:blipFill>
          <a:blip r:embed="rId5"/>
          <a:stretch>
            <a:fillRect/>
          </a:stretch>
        </p:blipFill>
        <p:spPr>
          <a:xfrm>
            <a:off x="335915" y="2565400"/>
            <a:ext cx="11407140" cy="41192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3.授权管理-</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要点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 name="文本框 1"/>
          <p:cNvSpPr txBox="1"/>
          <p:nvPr/>
        </p:nvSpPr>
        <p:spPr>
          <a:xfrm>
            <a:off x="100330" y="953770"/>
            <a:ext cx="12001500" cy="1568450"/>
          </a:xfrm>
          <a:prstGeom prst="rect">
            <a:avLst/>
          </a:prstGeom>
          <a:noFill/>
          <a:ln w="9525">
            <a:noFill/>
          </a:ln>
        </p:spPr>
        <p:txBody>
          <a:bodyPr wrap="square">
            <a:spAutoFit/>
          </a:bodyPr>
          <a:lstStyle/>
          <a:p>
            <a:pPr marL="342900" indent="-342900">
              <a:buFont typeface="Wingdings" panose="05000000000000000000" charset="0"/>
              <a:buChar char="Ø"/>
            </a:pPr>
            <a:r>
              <a:rPr lang="zh-CN" altLang="en-US" sz="2400" b="1" dirty="0" smtClean="0">
                <a:ea typeface="宋体" panose="02010600030101010101" pitchFamily="2" charset="-122"/>
              </a:rPr>
              <a:t>项目负责人可直接点击</a:t>
            </a:r>
            <a:r>
              <a:rPr lang="zh-CN" altLang="en-US" sz="2400" b="1" dirty="0" smtClean="0">
                <a:solidFill>
                  <a:srgbClr val="FF0000"/>
                </a:solidFill>
                <a:ea typeface="宋体" panose="02010600030101010101" pitchFamily="2" charset="-122"/>
              </a:rPr>
              <a:t>网上报账系统</a:t>
            </a:r>
            <a:r>
              <a:rPr lang="zh-CN" altLang="en-US" sz="2400" b="1" dirty="0" smtClean="0">
                <a:ea typeface="宋体" panose="02010600030101010101" pitchFamily="2" charset="-122"/>
              </a:rPr>
              <a:t>或</a:t>
            </a:r>
            <a:r>
              <a:rPr lang="zh-CN" altLang="en-US" sz="2400" b="1" dirty="0" smtClean="0">
                <a:solidFill>
                  <a:srgbClr val="FF0000"/>
                </a:solidFill>
                <a:ea typeface="宋体" panose="02010600030101010101" pitchFamily="2" charset="-122"/>
              </a:rPr>
              <a:t>网上申报管理系统</a:t>
            </a:r>
            <a:r>
              <a:rPr lang="zh-CN" altLang="en-US" sz="2400" b="1" dirty="0" smtClean="0">
                <a:ea typeface="宋体" panose="02010600030101010101" pitchFamily="2" charset="-122"/>
              </a:rPr>
              <a:t>网上填报；</a:t>
            </a:r>
            <a:endParaRPr lang="zh-CN" altLang="en-US" sz="2400" b="1" dirty="0" smtClean="0">
              <a:ea typeface="宋体" panose="02010600030101010101" pitchFamily="2" charset="-122"/>
            </a:endParaRPr>
          </a:p>
          <a:p>
            <a:pPr marL="342900" indent="-342900">
              <a:buFont typeface="Wingdings" panose="05000000000000000000" charset="0"/>
              <a:buChar char="Ø"/>
            </a:pPr>
            <a:r>
              <a:rPr lang="zh-CN" altLang="en-US" sz="2400" b="1" dirty="0" smtClean="0">
                <a:ea typeface="宋体" panose="02010600030101010101" pitchFamily="2" charset="-122"/>
              </a:rPr>
              <a:t>非项目负责人必须由项目负责人进行授权后方可使用该</a:t>
            </a:r>
            <a:r>
              <a:rPr lang="zh-CN" altLang="en-US" sz="2400" b="1" dirty="0" smtClean="0"/>
              <a:t>系统进行业务填报；</a:t>
            </a:r>
            <a:endParaRPr lang="zh-CN" altLang="en-US" sz="2400" b="1" dirty="0" smtClean="0"/>
          </a:p>
          <a:p>
            <a:pPr marL="342900" indent="-342900">
              <a:buFont typeface="Wingdings" panose="05000000000000000000" charset="0"/>
              <a:buChar char="Ø"/>
            </a:pPr>
            <a:r>
              <a:rPr lang="zh-CN" altLang="en-US" sz="2400" b="1" dirty="0" smtClean="0">
                <a:ea typeface="宋体" panose="02010600030101010101" pitchFamily="2" charset="-122"/>
              </a:rPr>
              <a:t>项目负责人或部门负责人在授权给他人使用系统报销时，点击</a:t>
            </a:r>
            <a:r>
              <a:rPr lang="en-US" sz="2400" b="1" dirty="0" smtClean="0">
                <a:ea typeface="宋体" panose="02010600030101010101" pitchFamily="2" charset="-122"/>
              </a:rPr>
              <a:t>“</a:t>
            </a:r>
            <a:r>
              <a:rPr lang="zh-CN" altLang="en-US" sz="2400" b="1" dirty="0" smtClean="0">
                <a:solidFill>
                  <a:srgbClr val="FF0000"/>
                </a:solidFill>
              </a:rPr>
              <a:t>项目授权管理</a:t>
            </a:r>
            <a:r>
              <a:rPr lang="en-US" altLang="zh-CN" sz="2400" b="1" dirty="0" smtClean="0">
                <a:solidFill>
                  <a:srgbClr val="FF0000"/>
                </a:solidFill>
              </a:rPr>
              <a:t>”</a:t>
            </a:r>
            <a:r>
              <a:rPr lang="zh-CN" altLang="en-US" sz="2400" b="1" dirty="0" smtClean="0"/>
              <a:t>进入；</a:t>
            </a:r>
            <a:endParaRPr lang="zh-CN" altLang="en-US" sz="2400" b="1" dirty="0" smtClean="0"/>
          </a:p>
          <a:p>
            <a:pPr marL="342900" indent="-342900">
              <a:buFont typeface="Wingdings" panose="05000000000000000000" charset="0"/>
              <a:buChar char="Ø"/>
            </a:pPr>
            <a:r>
              <a:rPr lang="zh-CN" altLang="en-US" sz="2400" b="1" dirty="0" smtClean="0">
                <a:solidFill>
                  <a:srgbClr val="FF0000"/>
                </a:solidFill>
              </a:rPr>
              <a:t>所有网上报销及劳务报销的授权必须从本功能进行处理。</a:t>
            </a:r>
            <a:endParaRPr lang="zh-CN" altLang="en-US" sz="2400" b="1"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 name="图片 3"/>
          <p:cNvPicPr>
            <a:picLocks noChangeAspect="1"/>
          </p:cNvPicPr>
          <p:nvPr/>
        </p:nvPicPr>
        <p:blipFill>
          <a:blip r:embed="rId5"/>
          <a:stretch>
            <a:fillRect/>
          </a:stretch>
        </p:blipFill>
        <p:spPr>
          <a:xfrm>
            <a:off x="0" y="2485390"/>
            <a:ext cx="12183745" cy="43726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0" y="953770"/>
            <a:ext cx="12192000" cy="2043430"/>
          </a:xfrm>
          <a:prstGeom prst="rect">
            <a:avLst/>
          </a:prstGeom>
          <a:noFill/>
          <a:ln w="9525">
            <a:noFill/>
          </a:ln>
        </p:spPr>
        <p:txBody>
          <a:bodyPr wrap="square">
            <a:noAutofit/>
          </a:bodyPr>
          <a:lstStyle/>
          <a:p>
            <a:pPr>
              <a:buFont typeface="+mj-ea"/>
            </a:pPr>
            <a:r>
              <a:rPr lang="en-US" altLang="zh-CN" sz="2400" dirty="0" smtClean="0">
                <a:latin typeface="黑体" panose="02010609060101010101" charset="-122"/>
                <a:ea typeface="黑体" panose="02010609060101010101" charset="-122"/>
                <a:cs typeface="黑体" panose="02010609060101010101" charset="-122"/>
              </a:rPr>
              <a:t>1.</a:t>
            </a:r>
            <a:r>
              <a:rPr lang="zh-CN" altLang="en-US" sz="2400" dirty="0" smtClean="0">
                <a:latin typeface="黑体" panose="02010609060101010101" charset="-122"/>
                <a:ea typeface="黑体" panose="02010609060101010101" charset="-122"/>
                <a:cs typeface="黑体" panose="02010609060101010101" charset="-122"/>
              </a:rPr>
              <a:t>项目授权请按图中序号依次操作。</a:t>
            </a:r>
            <a:endParaRPr lang="zh-CN" altLang="en-US" sz="2400" dirty="0" smtClean="0">
              <a:latin typeface="黑体" panose="02010609060101010101" charset="-122"/>
              <a:ea typeface="黑体" panose="02010609060101010101" charset="-122"/>
              <a:cs typeface="黑体" panose="02010609060101010101" charset="-122"/>
            </a:endParaRPr>
          </a:p>
          <a:p>
            <a:pPr>
              <a:buFont typeface="+mj-ea"/>
            </a:pPr>
            <a:r>
              <a:rPr lang="en-US" altLang="zh-CN" sz="2400" dirty="0" smtClean="0">
                <a:latin typeface="黑体" panose="02010609060101010101" charset="-122"/>
                <a:ea typeface="黑体" panose="02010609060101010101" charset="-122"/>
                <a:cs typeface="黑体" panose="02010609060101010101" charset="-122"/>
              </a:rPr>
              <a:t>2.</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授权系统列表</a:t>
            </a:r>
            <a:r>
              <a:rPr lang="zh-CN" altLang="en-US" sz="2400" dirty="0" smtClean="0">
                <a:latin typeface="黑体" panose="02010609060101010101" charset="-122"/>
                <a:ea typeface="黑体" panose="02010609060101010101" charset="-122"/>
                <a:cs typeface="黑体" panose="02010609060101010101" charset="-122"/>
              </a:rPr>
              <a:t>中，</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报销系统对应的是</a:t>
            </a:r>
            <a:r>
              <a:rPr lang="en-US" altLang="zh-CN" sz="2400" dirty="0" smtClean="0">
                <a:solidFill>
                  <a:srgbClr val="C00000"/>
                </a:solidFill>
                <a:latin typeface="黑体" panose="02010609060101010101" charset="-122"/>
                <a:ea typeface="黑体" panose="02010609060101010101" charset="-122"/>
                <a:cs typeface="黑体" panose="02010609060101010101" charset="-122"/>
              </a:rPr>
              <a:t>“</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网上报账系统</a:t>
            </a:r>
            <a:r>
              <a:rPr lang="en-US" altLang="zh-CN" sz="2400" dirty="0" smtClean="0">
                <a:solidFill>
                  <a:srgbClr val="C00000"/>
                </a:solidFill>
                <a:latin typeface="黑体" panose="02010609060101010101" charset="-122"/>
                <a:ea typeface="黑体" panose="02010609060101010101" charset="-122"/>
                <a:cs typeface="黑体" panose="02010609060101010101" charset="-122"/>
              </a:rPr>
              <a:t>”</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授权，申报系统对应的是</a:t>
            </a:r>
            <a:r>
              <a:rPr lang="en-US" altLang="zh-CN" sz="2400" dirty="0" smtClean="0">
                <a:solidFill>
                  <a:srgbClr val="C00000"/>
                </a:solidFill>
                <a:latin typeface="黑体" panose="02010609060101010101" charset="-122"/>
                <a:ea typeface="黑体" panose="02010609060101010101" charset="-122"/>
                <a:cs typeface="黑体" panose="02010609060101010101" charset="-122"/>
              </a:rPr>
              <a:t>“</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网上申报管理系统</a:t>
            </a:r>
            <a:r>
              <a:rPr lang="en-US" altLang="zh-CN" sz="2400" dirty="0" smtClean="0">
                <a:solidFill>
                  <a:srgbClr val="C00000"/>
                </a:solidFill>
                <a:latin typeface="黑体" panose="02010609060101010101" charset="-122"/>
                <a:ea typeface="黑体" panose="02010609060101010101" charset="-122"/>
                <a:cs typeface="黑体" panose="02010609060101010101" charset="-122"/>
                <a:sym typeface="+mn-ea"/>
              </a:rPr>
              <a:t>”</a:t>
            </a:r>
            <a:r>
              <a:rPr lang="zh-CN" altLang="en-US" sz="2400" dirty="0" smtClean="0">
                <a:solidFill>
                  <a:srgbClr val="C00000"/>
                </a:solidFill>
                <a:latin typeface="黑体" panose="02010609060101010101" charset="-122"/>
                <a:ea typeface="黑体" panose="02010609060101010101" charset="-122"/>
                <a:cs typeface="黑体" panose="02010609060101010101" charset="-122"/>
                <a:sym typeface="+mn-ea"/>
              </a:rPr>
              <a:t>授权</a:t>
            </a:r>
            <a:r>
              <a:rPr lang="zh-CN" altLang="en-US" sz="2400" dirty="0" smtClean="0">
                <a:latin typeface="黑体" panose="02010609060101010101" charset="-122"/>
                <a:ea typeface="黑体" panose="02010609060101010101" charset="-122"/>
                <a:cs typeface="黑体" panose="02010609060101010101" charset="-122"/>
              </a:rPr>
              <a:t>，</a:t>
            </a:r>
            <a:endParaRPr lang="zh-CN" altLang="en-US" sz="2400" dirty="0" smtClean="0">
              <a:latin typeface="黑体" panose="02010609060101010101" charset="-122"/>
              <a:ea typeface="黑体" panose="02010609060101010101" charset="-122"/>
              <a:cs typeface="黑体" panose="02010609060101010101" charset="-122"/>
            </a:endParaRPr>
          </a:p>
          <a:p>
            <a:pPr>
              <a:buFont typeface="+mj-ea"/>
            </a:pPr>
            <a:r>
              <a:rPr lang="en-US" altLang="zh-CN" sz="2400" dirty="0" smtClean="0">
                <a:latin typeface="黑体" panose="02010609060101010101" charset="-122"/>
                <a:ea typeface="黑体" panose="02010609060101010101" charset="-122"/>
                <a:cs typeface="黑体" panose="02010609060101010101" charset="-122"/>
              </a:rPr>
              <a:t>3.</a:t>
            </a:r>
            <a:r>
              <a:rPr lang="zh-CN" altLang="en-US" sz="2400" dirty="0" smtClean="0">
                <a:latin typeface="黑体" panose="02010609060101010101" charset="-122"/>
                <a:ea typeface="黑体" panose="02010609060101010101" charset="-122"/>
                <a:cs typeface="黑体" panose="02010609060101010101" charset="-122"/>
                <a:sym typeface="+mn-ea"/>
              </a:rPr>
              <a:t>授权金额处为</a:t>
            </a:r>
            <a:r>
              <a:rPr lang="en-US" altLang="zh-CN" sz="2400" dirty="0" smtClean="0">
                <a:latin typeface="黑体" panose="02010609060101010101" charset="-122"/>
                <a:ea typeface="黑体" panose="02010609060101010101" charset="-122"/>
                <a:cs typeface="黑体" panose="02010609060101010101" charset="-122"/>
                <a:sym typeface="+mn-ea"/>
              </a:rPr>
              <a:t>0</a:t>
            </a:r>
            <a:r>
              <a:rPr lang="zh-CN" altLang="en-US" sz="2400" dirty="0" smtClean="0">
                <a:latin typeface="黑体" panose="02010609060101010101" charset="-122"/>
                <a:ea typeface="黑体" panose="02010609060101010101" charset="-122"/>
                <a:cs typeface="黑体" panose="02010609060101010101" charset="-122"/>
                <a:sym typeface="+mn-ea"/>
              </a:rPr>
              <a:t>时，表示该项目下的所有金额都有权使用</a:t>
            </a:r>
            <a:endParaRPr lang="zh-CN" altLang="en-US" sz="2400" dirty="0" smtClean="0">
              <a:latin typeface="黑体" panose="02010609060101010101" charset="-122"/>
              <a:ea typeface="黑体" panose="02010609060101010101" charset="-122"/>
              <a:cs typeface="黑体" panose="02010609060101010101" charset="-122"/>
              <a:sym typeface="+mn-ea"/>
            </a:endParaRPr>
          </a:p>
          <a:p>
            <a:pPr>
              <a:buFont typeface="+mj-ea"/>
            </a:pPr>
            <a:r>
              <a:rPr lang="en-US" altLang="zh-CN" sz="2400" dirty="0" smtClean="0">
                <a:latin typeface="黑体" panose="02010609060101010101" charset="-122"/>
                <a:ea typeface="黑体" panose="02010609060101010101" charset="-122"/>
                <a:cs typeface="黑体" panose="02010609060101010101" charset="-122"/>
              </a:rPr>
              <a:t>4.</a:t>
            </a:r>
            <a:r>
              <a:rPr lang="zh-CN" altLang="en-US" sz="2400" dirty="0" smtClean="0">
                <a:solidFill>
                  <a:srgbClr val="C00000"/>
                </a:solidFill>
                <a:latin typeface="黑体" panose="02010609060101010101" charset="-122"/>
                <a:ea typeface="黑体" panose="02010609060101010101" charset="-122"/>
                <a:cs typeface="黑体" panose="02010609060101010101" charset="-122"/>
                <a:sym typeface="+mn-ea"/>
              </a:rPr>
              <a:t>允许二次授权</a:t>
            </a:r>
            <a:r>
              <a:rPr lang="zh-CN" altLang="en-US" sz="2400" dirty="0" smtClean="0">
                <a:latin typeface="黑体" panose="02010609060101010101" charset="-122"/>
                <a:ea typeface="黑体" panose="02010609060101010101" charset="-122"/>
                <a:cs typeface="黑体" panose="02010609060101010101" charset="-122"/>
                <a:sym typeface="+mn-ea"/>
              </a:rPr>
              <a:t>功能为被授权人是否有权再给他人进行第二次授权</a:t>
            </a:r>
            <a:endParaRPr lang="zh-CN" altLang="en-US" sz="2400" dirty="0" smtClean="0">
              <a:latin typeface="黑体" panose="02010609060101010101" charset="-122"/>
              <a:ea typeface="黑体" panose="02010609060101010101" charset="-122"/>
              <a:cs typeface="黑体" panose="02010609060101010101" charset="-122"/>
              <a:sym typeface="+mn-ea"/>
            </a:endParaRPr>
          </a:p>
          <a:p>
            <a:pPr>
              <a:buFont typeface="+mj-ea"/>
            </a:pPr>
            <a:r>
              <a:rPr lang="en-US" altLang="zh-CN" sz="2400" dirty="0" smtClean="0">
                <a:latin typeface="黑体" panose="02010609060101010101" charset="-122"/>
                <a:ea typeface="黑体" panose="02010609060101010101" charset="-122"/>
                <a:cs typeface="黑体" panose="02010609060101010101" charset="-122"/>
              </a:rPr>
              <a:t>5.</a:t>
            </a:r>
            <a:r>
              <a:rPr lang="en-US" altLang="zh-CN" sz="2400" dirty="0" smtClean="0">
                <a:solidFill>
                  <a:srgbClr val="FF0000"/>
                </a:solidFill>
                <a:latin typeface="黑体" panose="02010609060101010101" charset="-122"/>
                <a:ea typeface="黑体" panose="02010609060101010101" charset="-122"/>
                <a:cs typeface="黑体" panose="02010609060101010101" charset="-122"/>
              </a:rPr>
              <a:t>“</a:t>
            </a:r>
            <a:r>
              <a:rPr lang="zh-CN" altLang="en-US" sz="2400" dirty="0" smtClean="0">
                <a:solidFill>
                  <a:srgbClr val="FF0000"/>
                </a:solidFill>
                <a:latin typeface="黑体" panose="02010609060101010101" charset="-122"/>
                <a:ea typeface="黑体" panose="02010609060101010101" charset="-122"/>
                <a:cs typeface="黑体" panose="02010609060101010101" charset="-122"/>
                <a:sym typeface="+mn-ea"/>
              </a:rPr>
              <a:t>金额更改</a:t>
            </a:r>
            <a:r>
              <a:rPr lang="en-US" altLang="zh-CN" sz="2400" dirty="0" smtClean="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400" dirty="0" smtClean="0">
                <a:latin typeface="黑体" panose="02010609060101010101" charset="-122"/>
                <a:ea typeface="黑体" panose="02010609060101010101" charset="-122"/>
                <a:cs typeface="黑体" panose="02010609060101010101" charset="-122"/>
                <a:sym typeface="+mn-ea"/>
              </a:rPr>
              <a:t>的意思为之前授权金额不管为多少，选此功能后都将修改为新的授权金额，</a:t>
            </a:r>
            <a:endParaRPr lang="zh-CN" altLang="en-US" sz="2400" dirty="0" smtClean="0">
              <a:latin typeface="黑体" panose="02010609060101010101" charset="-122"/>
              <a:ea typeface="黑体" panose="02010609060101010101" charset="-122"/>
              <a:cs typeface="黑体" panose="02010609060101010101" charset="-122"/>
              <a:sym typeface="+mn-ea"/>
            </a:endParaRPr>
          </a:p>
          <a:p>
            <a:pPr>
              <a:buFont typeface="+mj-ea"/>
            </a:pPr>
            <a:r>
              <a:rPr lang="en-US" altLang="zh-CN" sz="2400" dirty="0" smtClean="0">
                <a:latin typeface="黑体" panose="02010609060101010101" charset="-122"/>
                <a:ea typeface="黑体" panose="02010609060101010101" charset="-122"/>
                <a:cs typeface="黑体" panose="02010609060101010101" charset="-122"/>
              </a:rPr>
              <a:t>6.</a:t>
            </a:r>
            <a:r>
              <a:rPr lang="en-US" altLang="zh-CN" sz="2400" dirty="0" smtClean="0">
                <a:solidFill>
                  <a:srgbClr val="FF0000"/>
                </a:solidFill>
                <a:latin typeface="黑体" panose="02010609060101010101" charset="-122"/>
                <a:ea typeface="黑体" panose="02010609060101010101" charset="-122"/>
                <a:cs typeface="黑体" panose="02010609060101010101" charset="-122"/>
              </a:rPr>
              <a:t>“</a:t>
            </a:r>
            <a:r>
              <a:rPr lang="zh-CN" altLang="en-US" sz="2400" dirty="0" smtClean="0">
                <a:solidFill>
                  <a:srgbClr val="FF0000"/>
                </a:solidFill>
                <a:latin typeface="黑体" panose="02010609060101010101" charset="-122"/>
                <a:ea typeface="黑体" panose="02010609060101010101" charset="-122"/>
                <a:cs typeface="黑体" panose="02010609060101010101" charset="-122"/>
              </a:rPr>
              <a:t>金额</a:t>
            </a:r>
            <a:r>
              <a:rPr lang="zh-CN" altLang="en-US" sz="2400" dirty="0" smtClean="0">
                <a:solidFill>
                  <a:srgbClr val="FF0000"/>
                </a:solidFill>
                <a:latin typeface="黑体" panose="02010609060101010101" charset="-122"/>
                <a:ea typeface="黑体" panose="02010609060101010101" charset="-122"/>
                <a:cs typeface="黑体" panose="02010609060101010101" charset="-122"/>
                <a:sym typeface="+mn-ea"/>
              </a:rPr>
              <a:t>累加</a:t>
            </a:r>
            <a:r>
              <a:rPr lang="en-US" altLang="zh-CN" sz="2400" dirty="0" smtClean="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400" dirty="0" smtClean="0">
                <a:latin typeface="黑体" panose="02010609060101010101" charset="-122"/>
                <a:ea typeface="黑体" panose="02010609060101010101" charset="-122"/>
                <a:cs typeface="黑体" panose="02010609060101010101" charset="-122"/>
                <a:sym typeface="+mn-ea"/>
              </a:rPr>
              <a:t>的意思为在之前的授权金额基础上追加本次的授权金额</a:t>
            </a:r>
            <a:endParaRPr lang="zh-CN" altLang="en-US" sz="2400" dirty="0" smtClean="0">
              <a:solidFill>
                <a:srgbClr val="C00000"/>
              </a:solidFill>
              <a:latin typeface="黑体" panose="02010609060101010101" charset="-122"/>
              <a:ea typeface="黑体" panose="02010609060101010101" charset="-122"/>
              <a:cs typeface="黑体" panose="02010609060101010101" charset="-122"/>
            </a:endParaRPr>
          </a:p>
          <a:p>
            <a:pPr>
              <a:buFont typeface="+mj-ea"/>
            </a:pPr>
            <a:endParaRPr lang="en-US" altLang="zh-CN" sz="2400" dirty="0" smtClean="0">
              <a:solidFill>
                <a:srgbClr val="C00000"/>
              </a:solidFill>
              <a:latin typeface="黑体" panose="02010609060101010101" charset="-122"/>
              <a:ea typeface="黑体" panose="02010609060101010101" charset="-122"/>
              <a:cs typeface="黑体" panose="02010609060101010101"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2050" name="Picture 2"/>
          <p:cNvPicPr>
            <a:picLocks noChangeAspect="1" noChangeArrowheads="1"/>
          </p:cNvPicPr>
          <p:nvPr/>
        </p:nvPicPr>
        <p:blipFill>
          <a:blip r:embed="rId5"/>
          <a:srcRect/>
          <a:stretch>
            <a:fillRect/>
          </a:stretch>
        </p:blipFill>
        <p:spPr bwMode="auto">
          <a:xfrm>
            <a:off x="13970" y="3524250"/>
            <a:ext cx="11606530" cy="3268980"/>
          </a:xfrm>
          <a:prstGeom prst="rect">
            <a:avLst/>
          </a:prstGeom>
          <a:noFill/>
          <a:ln w="9525">
            <a:noFill/>
            <a:miter lim="800000"/>
            <a:headEnd/>
            <a:tailEnd/>
          </a:ln>
          <a:effectLst/>
        </p:spPr>
      </p:pic>
      <p:sp>
        <p:nvSpPr>
          <p:cNvPr id="4" name="文本框 3"/>
          <p:cNvSpPr txBox="1"/>
          <p:nvPr/>
        </p:nvSpPr>
        <p:spPr>
          <a:xfrm>
            <a:off x="1113155" y="293370"/>
            <a:ext cx="10625455" cy="521970"/>
          </a:xfrm>
          <a:prstGeom prst="rect">
            <a:avLst/>
          </a:prstGeom>
          <a:noFill/>
        </p:spPr>
        <p:txBody>
          <a:bodyPr wrap="square" rtlCol="0">
            <a:spAutoFit/>
          </a:bodyPr>
          <a:p>
            <a:pPr>
              <a:buClrTx/>
              <a:buSzTx/>
              <a:buFontTx/>
            </a:pPr>
            <a:r>
              <a:rPr 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3.授权管理-</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项目授权</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 y="953770"/>
            <a:ext cx="12191999" cy="1938020"/>
          </a:xfrm>
          <a:prstGeom prst="rect">
            <a:avLst/>
          </a:prstGeom>
          <a:noFill/>
          <a:ln w="9525">
            <a:noFill/>
          </a:ln>
        </p:spPr>
        <p:txBody>
          <a:bodyPr wrap="square">
            <a:spAutoFit/>
          </a:bodyPr>
          <a:lstStyle/>
          <a:p>
            <a:r>
              <a:rPr lang="zh-CN" altLang="en-US" sz="2400" dirty="0" smtClean="0">
                <a:latin typeface="黑体" panose="02010609060101010101" charset="-122"/>
                <a:ea typeface="黑体" panose="02010609060101010101" charset="-122"/>
                <a:cs typeface="黑体" panose="02010609060101010101" charset="-122"/>
              </a:rPr>
              <a:t> </a:t>
            </a:r>
            <a:r>
              <a:rPr lang="zh-CN" altLang="en-US" sz="2400" dirty="0" smtClean="0">
                <a:latin typeface="黑体" panose="02010609060101010101" charset="-122"/>
                <a:ea typeface="黑体" panose="02010609060101010101" charset="-122"/>
                <a:cs typeface="黑体" panose="02010609060101010101" charset="-122"/>
                <a:sym typeface="+mn-ea"/>
              </a:rPr>
              <a:t>负责人对名下多个项目授权给他人使用，同时不对金额进行限制时应用此功能</a:t>
            </a:r>
            <a:endParaRPr lang="zh-CN" altLang="en-US" sz="2400" dirty="0" smtClean="0">
              <a:latin typeface="黑体" panose="02010609060101010101" charset="-122"/>
              <a:ea typeface="黑体" panose="02010609060101010101" charset="-122"/>
              <a:cs typeface="黑体" panose="02010609060101010101" charset="-122"/>
              <a:sym typeface="+mn-ea"/>
            </a:endParaRPr>
          </a:p>
          <a:p>
            <a:r>
              <a:rPr lang="zh-CN" altLang="en-US" sz="2400" dirty="0" smtClean="0">
                <a:latin typeface="黑体" panose="02010609060101010101" charset="-122"/>
                <a:ea typeface="黑体" panose="02010609060101010101" charset="-122"/>
                <a:cs typeface="黑体" panose="02010609060101010101" charset="-122"/>
                <a:sym typeface="+mn-ea"/>
              </a:rPr>
              <a:t> </a:t>
            </a:r>
            <a:r>
              <a:rPr lang="en-US" altLang="zh-CN" sz="2400" dirty="0" smtClean="0">
                <a:latin typeface="黑体" panose="02010609060101010101" charset="-122"/>
                <a:ea typeface="黑体" panose="02010609060101010101" charset="-122"/>
                <a:cs typeface="黑体" panose="02010609060101010101" charset="-122"/>
              </a:rPr>
              <a:t>1</a:t>
            </a:r>
            <a:r>
              <a:rPr lang="zh-CN" altLang="en-US" sz="2400" dirty="0" smtClean="0">
                <a:latin typeface="黑体" panose="02010609060101010101" charset="-122"/>
                <a:ea typeface="黑体" panose="02010609060101010101" charset="-122"/>
                <a:cs typeface="黑体" panose="02010609060101010101" charset="-122"/>
              </a:rPr>
              <a:t>）第</a:t>
            </a:r>
            <a:r>
              <a:rPr lang="en-US" altLang="zh-CN" sz="2400" dirty="0" smtClean="0">
                <a:latin typeface="黑体" panose="02010609060101010101" charset="-122"/>
                <a:ea typeface="黑体" panose="02010609060101010101" charset="-122"/>
                <a:cs typeface="黑体" panose="02010609060101010101" charset="-122"/>
              </a:rPr>
              <a:t>1.3.5</a:t>
            </a:r>
            <a:r>
              <a:rPr lang="zh-CN" altLang="en-US" sz="2400" dirty="0" smtClean="0">
                <a:latin typeface="黑体" panose="02010609060101010101" charset="-122"/>
                <a:ea typeface="黑体" panose="02010609060101010101" charset="-122"/>
                <a:cs typeface="黑体" panose="02010609060101010101" charset="-122"/>
              </a:rPr>
              <a:t>步与</a:t>
            </a:r>
            <a:r>
              <a:rPr lang="en-US" altLang="zh-CN" sz="2400" dirty="0" smtClean="0">
                <a:latin typeface="黑体" panose="02010609060101010101" charset="-122"/>
                <a:ea typeface="黑体" panose="02010609060101010101" charset="-122"/>
                <a:cs typeface="黑体" panose="02010609060101010101" charset="-122"/>
              </a:rPr>
              <a:t>“</a:t>
            </a:r>
            <a:r>
              <a:rPr lang="zh-CN" altLang="en-US" sz="2400" dirty="0" smtClean="0">
                <a:latin typeface="黑体" panose="02010609060101010101" charset="-122"/>
                <a:ea typeface="黑体" panose="02010609060101010101" charset="-122"/>
                <a:cs typeface="黑体" panose="02010609060101010101" charset="-122"/>
              </a:rPr>
              <a:t>项目授权</a:t>
            </a:r>
            <a:r>
              <a:rPr lang="en-US" altLang="zh-CN" sz="2400" dirty="0" smtClean="0">
                <a:latin typeface="黑体" panose="02010609060101010101" charset="-122"/>
                <a:ea typeface="黑体" panose="02010609060101010101" charset="-122"/>
                <a:cs typeface="黑体" panose="02010609060101010101" charset="-122"/>
              </a:rPr>
              <a:t>”</a:t>
            </a:r>
            <a:r>
              <a:rPr lang="zh-CN" altLang="en-US" sz="2400" dirty="0" smtClean="0">
                <a:latin typeface="黑体" panose="02010609060101010101" charset="-122"/>
                <a:ea typeface="黑体" panose="02010609060101010101" charset="-122"/>
                <a:cs typeface="黑体" panose="02010609060101010101" charset="-122"/>
              </a:rPr>
              <a:t>操作方法一致，</a:t>
            </a:r>
            <a:endParaRPr lang="zh-CN" altLang="en-US" sz="2400" dirty="0" smtClean="0">
              <a:latin typeface="黑体" panose="02010609060101010101" charset="-122"/>
              <a:ea typeface="黑体" panose="02010609060101010101" charset="-122"/>
              <a:cs typeface="黑体" panose="02010609060101010101" charset="-122"/>
            </a:endParaRPr>
          </a:p>
          <a:p>
            <a:r>
              <a:rPr lang="zh-CN" altLang="en-US" sz="2400" dirty="0" smtClean="0">
                <a:latin typeface="黑体" panose="02010609060101010101" charset="-122"/>
                <a:ea typeface="黑体" panose="02010609060101010101" charset="-122"/>
                <a:cs typeface="黑体" panose="02010609060101010101" charset="-122"/>
              </a:rPr>
              <a:t> </a:t>
            </a:r>
            <a:r>
              <a:rPr lang="en-US" altLang="zh-CN" sz="2400" dirty="0" smtClean="0">
                <a:latin typeface="黑体" panose="02010609060101010101" charset="-122"/>
                <a:ea typeface="黑体" panose="02010609060101010101" charset="-122"/>
                <a:cs typeface="黑体" panose="02010609060101010101" charset="-122"/>
              </a:rPr>
              <a:t>2</a:t>
            </a:r>
            <a:r>
              <a:rPr lang="zh-CN" altLang="en-US" sz="2400" dirty="0" smtClean="0">
                <a:latin typeface="黑体" panose="02010609060101010101" charset="-122"/>
                <a:ea typeface="黑体" panose="02010609060101010101" charset="-122"/>
                <a:cs typeface="黑体" panose="02010609060101010101" charset="-122"/>
              </a:rPr>
              <a:t>）第</a:t>
            </a:r>
            <a:r>
              <a:rPr lang="en-US" altLang="zh-CN" sz="2400" dirty="0" smtClean="0">
                <a:latin typeface="黑体" panose="02010609060101010101" charset="-122"/>
                <a:ea typeface="黑体" panose="02010609060101010101" charset="-122"/>
                <a:cs typeface="黑体" panose="02010609060101010101" charset="-122"/>
              </a:rPr>
              <a:t>2</a:t>
            </a:r>
            <a:r>
              <a:rPr lang="zh-CN" altLang="en-US" sz="2400" dirty="0" smtClean="0">
                <a:latin typeface="黑体" panose="02010609060101010101" charset="-122"/>
                <a:ea typeface="黑体" panose="02010609060101010101" charset="-122"/>
                <a:cs typeface="黑体" panose="02010609060101010101" charset="-122"/>
              </a:rPr>
              <a:t>步</a:t>
            </a:r>
            <a:r>
              <a:rPr lang="zh-CN" altLang="en-US" sz="2400" dirty="0" smtClean="0">
                <a:latin typeface="黑体" panose="02010609060101010101" charset="-122"/>
                <a:ea typeface="黑体" panose="02010609060101010101" charset="-122"/>
                <a:cs typeface="黑体" panose="02010609060101010101" charset="-122"/>
                <a:sym typeface="+mn-ea"/>
              </a:rPr>
              <a:t>被</a:t>
            </a:r>
            <a:r>
              <a:rPr lang="zh-CN" altLang="en-US" sz="2400" dirty="0" smtClean="0">
                <a:solidFill>
                  <a:srgbClr val="C00000"/>
                </a:solidFill>
                <a:latin typeface="黑体" panose="02010609060101010101" charset="-122"/>
                <a:ea typeface="黑体" panose="02010609060101010101" charset="-122"/>
                <a:cs typeface="黑体" panose="02010609060101010101" charset="-122"/>
                <a:sym typeface="+mn-ea"/>
              </a:rPr>
              <a:t>授权人工号</a:t>
            </a:r>
            <a:r>
              <a:rPr lang="zh-CN" altLang="en-US" sz="2400" dirty="0" smtClean="0">
                <a:latin typeface="黑体" panose="02010609060101010101" charset="-122"/>
                <a:ea typeface="黑体" panose="02010609060101010101" charset="-122"/>
                <a:cs typeface="黑体" panose="02010609060101010101" charset="-122"/>
                <a:sym typeface="+mn-ea"/>
              </a:rPr>
              <a:t>处输入工号后回车并点击</a:t>
            </a:r>
            <a:r>
              <a:rPr lang="en-US" altLang="zh-CN" sz="2400" dirty="0" smtClean="0">
                <a:latin typeface="黑体" panose="02010609060101010101" charset="-122"/>
                <a:ea typeface="黑体" panose="02010609060101010101" charset="-122"/>
                <a:cs typeface="黑体" panose="02010609060101010101" charset="-122"/>
                <a:sym typeface="+mn-ea"/>
              </a:rPr>
              <a:t>“</a:t>
            </a:r>
            <a:r>
              <a:rPr lang="zh-CN" altLang="en-US" sz="2400" dirty="0" smtClean="0">
                <a:latin typeface="黑体" panose="02010609060101010101" charset="-122"/>
                <a:ea typeface="黑体" panose="02010609060101010101" charset="-122"/>
                <a:cs typeface="黑体" panose="02010609060101010101" charset="-122"/>
                <a:sym typeface="+mn-ea"/>
              </a:rPr>
              <a:t>插入</a:t>
            </a:r>
            <a:r>
              <a:rPr lang="en-US" altLang="zh-CN" sz="2400" dirty="0" smtClean="0">
                <a:latin typeface="黑体" panose="02010609060101010101" charset="-122"/>
                <a:ea typeface="黑体" panose="02010609060101010101" charset="-122"/>
                <a:cs typeface="黑体" panose="02010609060101010101" charset="-122"/>
                <a:sym typeface="+mn-ea"/>
              </a:rPr>
              <a:t>”</a:t>
            </a:r>
            <a:r>
              <a:rPr lang="zh-CN" altLang="en-US" sz="2400" dirty="0" smtClean="0">
                <a:latin typeface="黑体" panose="02010609060101010101" charset="-122"/>
                <a:ea typeface="黑体" panose="02010609060101010101" charset="-122"/>
                <a:cs typeface="黑体" panose="02010609060101010101" charset="-122"/>
                <a:sym typeface="+mn-ea"/>
              </a:rPr>
              <a:t>按钮，</a:t>
            </a:r>
            <a:endParaRPr lang="zh-CN" altLang="en-US" sz="2400" dirty="0" smtClean="0">
              <a:latin typeface="黑体" panose="02010609060101010101" charset="-122"/>
              <a:ea typeface="黑体" panose="02010609060101010101" charset="-122"/>
              <a:cs typeface="黑体" panose="02010609060101010101" charset="-122"/>
              <a:sym typeface="+mn-ea"/>
            </a:endParaRPr>
          </a:p>
          <a:p>
            <a:r>
              <a:rPr lang="en-US" altLang="zh-CN" sz="2400" dirty="0" smtClean="0">
                <a:latin typeface="黑体" panose="02010609060101010101" charset="-122"/>
                <a:ea typeface="黑体" panose="02010609060101010101" charset="-122"/>
                <a:cs typeface="黑体" panose="02010609060101010101" charset="-122"/>
                <a:sym typeface="+mn-ea"/>
              </a:rPr>
              <a:t> 3</a:t>
            </a:r>
            <a:r>
              <a:rPr lang="zh-CN" altLang="en-US" sz="2400" dirty="0" smtClean="0">
                <a:latin typeface="黑体" panose="02010609060101010101" charset="-122"/>
                <a:ea typeface="黑体" panose="02010609060101010101" charset="-122"/>
                <a:cs typeface="黑体" panose="02010609060101010101" charset="-122"/>
                <a:sym typeface="+mn-ea"/>
              </a:rPr>
              <a:t>）第</a:t>
            </a:r>
            <a:r>
              <a:rPr lang="en-US" altLang="zh-CN" sz="2400" dirty="0" smtClean="0">
                <a:latin typeface="黑体" panose="02010609060101010101" charset="-122"/>
                <a:ea typeface="黑体" panose="02010609060101010101" charset="-122"/>
                <a:cs typeface="黑体" panose="02010609060101010101" charset="-122"/>
                <a:sym typeface="+mn-ea"/>
              </a:rPr>
              <a:t>4</a:t>
            </a:r>
            <a:r>
              <a:rPr lang="zh-CN" altLang="en-US" sz="2400" dirty="0" smtClean="0">
                <a:latin typeface="黑体" panose="02010609060101010101" charset="-122"/>
                <a:ea typeface="黑体" panose="02010609060101010101" charset="-122"/>
                <a:cs typeface="黑体" panose="02010609060101010101" charset="-122"/>
                <a:sym typeface="+mn-ea"/>
              </a:rPr>
              <a:t>步可同时选择多个项目授权。</a:t>
            </a:r>
            <a:endParaRPr lang="zh-CN" altLang="en-US" sz="2400" dirty="0" smtClean="0">
              <a:latin typeface="黑体" panose="02010609060101010101" charset="-122"/>
              <a:ea typeface="黑体" panose="02010609060101010101" charset="-122"/>
              <a:cs typeface="黑体" panose="02010609060101010101" charset="-122"/>
              <a:sym typeface="+mn-ea"/>
            </a:endParaRPr>
          </a:p>
          <a:p>
            <a:r>
              <a:rPr lang="en-US" altLang="zh-CN" sz="2400" dirty="0" smtClean="0">
                <a:latin typeface="黑体" panose="02010609060101010101" charset="-122"/>
                <a:ea typeface="黑体" panose="02010609060101010101" charset="-122"/>
                <a:cs typeface="黑体" panose="02010609060101010101" charset="-122"/>
                <a:sym typeface="+mn-ea"/>
              </a:rPr>
              <a:t> 4</a:t>
            </a:r>
            <a:r>
              <a:rPr lang="zh-CN" altLang="en-US" sz="2400" dirty="0" smtClean="0">
                <a:latin typeface="黑体" panose="02010609060101010101" charset="-122"/>
                <a:ea typeface="黑体" panose="02010609060101010101" charset="-122"/>
                <a:cs typeface="黑体" panose="02010609060101010101" charset="-122"/>
                <a:sym typeface="+mn-ea"/>
              </a:rPr>
              <a:t>）如果对多个人，</a:t>
            </a:r>
            <a:r>
              <a:rPr lang="zh-CN" altLang="en-US" sz="2400" dirty="0" smtClean="0">
                <a:latin typeface="黑体" panose="02010609060101010101" charset="-122"/>
                <a:ea typeface="黑体" panose="02010609060101010101" charset="-122"/>
                <a:cs typeface="黑体" panose="02010609060101010101" charset="-122"/>
                <a:sym typeface="+mn-ea"/>
              </a:rPr>
              <a:t>授权</a:t>
            </a:r>
            <a:r>
              <a:rPr lang="zh-CN" altLang="en-US" sz="2400" dirty="0" smtClean="0">
                <a:latin typeface="黑体" panose="02010609060101010101" charset="-122"/>
                <a:ea typeface="黑体" panose="02010609060101010101" charset="-122"/>
                <a:cs typeface="黑体" panose="02010609060101010101" charset="-122"/>
                <a:sym typeface="+mn-ea"/>
              </a:rPr>
              <a:t>多个相同项目时，相继插入多个被授权人后，点击</a:t>
            </a:r>
            <a:r>
              <a:rPr lang="en-US" altLang="zh-CN" sz="2400" dirty="0" smtClean="0">
                <a:latin typeface="黑体" panose="02010609060101010101" charset="-122"/>
                <a:ea typeface="黑体" panose="02010609060101010101" charset="-122"/>
                <a:cs typeface="黑体" panose="02010609060101010101" charset="-122"/>
                <a:sym typeface="+mn-ea"/>
              </a:rPr>
              <a:t>“</a:t>
            </a:r>
            <a:r>
              <a:rPr lang="zh-CN" altLang="en-US" sz="2400" dirty="0" smtClean="0">
                <a:latin typeface="黑体" panose="02010609060101010101" charset="-122"/>
                <a:ea typeface="黑体" panose="02010609060101010101" charset="-122"/>
                <a:cs typeface="黑体" panose="02010609060101010101" charset="-122"/>
                <a:sym typeface="+mn-ea"/>
              </a:rPr>
              <a:t>授权</a:t>
            </a:r>
            <a:r>
              <a:rPr lang="en-US" altLang="zh-CN" sz="2400" dirty="0" smtClean="0">
                <a:latin typeface="黑体" panose="02010609060101010101" charset="-122"/>
                <a:ea typeface="黑体" panose="02010609060101010101" charset="-122"/>
                <a:cs typeface="黑体" panose="02010609060101010101" charset="-122"/>
                <a:sym typeface="+mn-ea"/>
              </a:rPr>
              <a:t>”</a:t>
            </a:r>
            <a:r>
              <a:rPr lang="zh-CN" altLang="en-US" sz="2400" dirty="0" smtClean="0">
                <a:latin typeface="黑体" panose="02010609060101010101" charset="-122"/>
                <a:ea typeface="黑体" panose="02010609060101010101" charset="-122"/>
                <a:cs typeface="黑体" panose="02010609060101010101" charset="-122"/>
                <a:sym typeface="+mn-ea"/>
              </a:rPr>
              <a:t>即可。</a:t>
            </a:r>
            <a:endParaRPr lang="zh-CN" altLang="en-US" sz="2400" dirty="0" smtClean="0">
              <a:latin typeface="黑体" panose="02010609060101010101" charset="-122"/>
              <a:ea typeface="黑体" panose="02010609060101010101" charset="-122"/>
              <a:cs typeface="黑体" panose="02010609060101010101" charset="-122"/>
              <a:sym typeface="+mn-ea"/>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3075" name="Picture 3"/>
          <p:cNvPicPr>
            <a:picLocks noChangeAspect="1" noChangeArrowheads="1"/>
          </p:cNvPicPr>
          <p:nvPr/>
        </p:nvPicPr>
        <p:blipFill>
          <a:blip r:embed="rId5"/>
          <a:srcRect/>
          <a:stretch>
            <a:fillRect/>
          </a:stretch>
        </p:blipFill>
        <p:spPr bwMode="auto">
          <a:xfrm>
            <a:off x="0" y="2898140"/>
            <a:ext cx="12192000" cy="3959860"/>
          </a:xfrm>
          <a:prstGeom prst="rect">
            <a:avLst/>
          </a:prstGeom>
          <a:noFill/>
          <a:ln w="9525">
            <a:noFill/>
            <a:miter lim="800000"/>
            <a:headEnd/>
            <a:tailEnd/>
          </a:ln>
          <a:effectLst/>
        </p:spPr>
      </p:pic>
      <p:sp>
        <p:nvSpPr>
          <p:cNvPr id="4" name="文本框 3"/>
          <p:cNvSpPr txBox="1"/>
          <p:nvPr/>
        </p:nvSpPr>
        <p:spPr>
          <a:xfrm>
            <a:off x="1113155" y="293370"/>
            <a:ext cx="10625455" cy="521970"/>
          </a:xfrm>
          <a:prstGeom prst="rect">
            <a:avLst/>
          </a:prstGeom>
          <a:noFill/>
        </p:spPr>
        <p:txBody>
          <a:bodyPr wrap="square" rtlCol="0">
            <a:spAutoFit/>
          </a:bodyPr>
          <a:lstStyle/>
          <a:p>
            <a:pPr>
              <a:buClrTx/>
              <a:buSzTx/>
              <a:buFontTx/>
            </a:pPr>
            <a:r>
              <a:rPr 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3.授权管理-</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批量授权</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24130" y="815340"/>
            <a:ext cx="12192000" cy="1868805"/>
          </a:xfrm>
          <a:prstGeom prst="rect">
            <a:avLst/>
          </a:prstGeom>
          <a:noFill/>
          <a:ln w="9525">
            <a:noFill/>
          </a:ln>
        </p:spPr>
        <p:txBody>
          <a:bodyPr wrap="square">
            <a:noAutofit/>
          </a:bodyPr>
          <a:lstStyle/>
          <a:p>
            <a:r>
              <a:rPr lang="zh-CN" altLang="en-US" dirty="0" smtClean="0"/>
              <a:t>   </a:t>
            </a:r>
            <a:r>
              <a:rPr lang="zh-CN" altLang="en-US" sz="2000" dirty="0" smtClean="0">
                <a:latin typeface="黑体" panose="02010609060101010101" charset="-122"/>
                <a:ea typeface="黑体" panose="02010609060101010101" charset="-122"/>
                <a:cs typeface="黑体" panose="02010609060101010101" charset="-122"/>
              </a:rPr>
              <a:t>     项目负责人如果想收回之前所做的授权，可在此处进行处理</a:t>
            </a:r>
            <a:endParaRPr lang="zh-CN" altLang="en-US" sz="2000" dirty="0" smtClean="0">
              <a:latin typeface="黑体" panose="02010609060101010101" charset="-122"/>
              <a:ea typeface="黑体" panose="02010609060101010101" charset="-122"/>
              <a:cs typeface="黑体" panose="02010609060101010101" charset="-122"/>
            </a:endParaRPr>
          </a:p>
          <a:p>
            <a:r>
              <a:rPr lang="zh-CN" altLang="en-US" sz="2000" dirty="0" smtClean="0">
                <a:latin typeface="黑体" panose="02010609060101010101" charset="-122"/>
                <a:ea typeface="黑体" panose="02010609060101010101" charset="-122"/>
                <a:cs typeface="黑体" panose="02010609060101010101" charset="-122"/>
              </a:rPr>
              <a:t> </a:t>
            </a:r>
            <a:r>
              <a:rPr lang="en-US" altLang="zh-CN" sz="2000" dirty="0" smtClean="0">
                <a:latin typeface="黑体" panose="02010609060101010101" charset="-122"/>
                <a:ea typeface="黑体" panose="02010609060101010101" charset="-122"/>
                <a:cs typeface="黑体" panose="02010609060101010101" charset="-122"/>
              </a:rPr>
              <a:t>      1</a:t>
            </a:r>
            <a:r>
              <a:rPr lang="zh-CN" altLang="en-US" sz="2000" dirty="0" smtClean="0">
                <a:latin typeface="黑体" panose="02010609060101010101" charset="-122"/>
                <a:ea typeface="黑体" panose="02010609060101010101" charset="-122"/>
                <a:cs typeface="黑体" panose="02010609060101010101" charset="-122"/>
              </a:rPr>
              <a:t>）</a:t>
            </a:r>
            <a:r>
              <a:rPr lang="zh-CN" altLang="en-US" sz="2000" dirty="0" smtClean="0">
                <a:solidFill>
                  <a:srgbClr val="C00000"/>
                </a:solidFill>
                <a:latin typeface="黑体" panose="02010609060101010101" charset="-122"/>
                <a:ea typeface="黑体" panose="02010609060101010101" charset="-122"/>
                <a:cs typeface="黑体" panose="02010609060101010101" charset="-122"/>
              </a:rPr>
              <a:t>系统列表</a:t>
            </a:r>
            <a:r>
              <a:rPr lang="zh-CN" altLang="en-US" sz="2000" dirty="0" smtClean="0">
                <a:latin typeface="黑体" panose="02010609060101010101" charset="-122"/>
                <a:ea typeface="黑体" panose="02010609060101010101" charset="-122"/>
                <a:cs typeface="黑体" panose="02010609060101010101" charset="-122"/>
              </a:rPr>
              <a:t>中选择</a:t>
            </a:r>
            <a:r>
              <a:rPr lang="zh-CN" altLang="en-US" sz="2000" dirty="0" smtClean="0">
                <a:solidFill>
                  <a:srgbClr val="C00000"/>
                </a:solidFill>
                <a:latin typeface="黑体" panose="02010609060101010101" charset="-122"/>
                <a:ea typeface="黑体" panose="02010609060101010101" charset="-122"/>
                <a:cs typeface="黑体" panose="02010609060101010101" charset="-122"/>
              </a:rPr>
              <a:t>报销系统</a:t>
            </a:r>
            <a:r>
              <a:rPr lang="zh-CN" altLang="en-US" sz="2000" dirty="0" smtClean="0">
                <a:latin typeface="黑体" panose="02010609060101010101" charset="-122"/>
                <a:ea typeface="黑体" panose="02010609060101010101" charset="-122"/>
                <a:cs typeface="黑体" panose="02010609060101010101" charset="-122"/>
              </a:rPr>
              <a:t>或</a:t>
            </a:r>
            <a:r>
              <a:rPr lang="zh-CN" altLang="en-US" sz="2000" dirty="0" smtClean="0">
                <a:solidFill>
                  <a:srgbClr val="C00000"/>
                </a:solidFill>
                <a:latin typeface="黑体" panose="02010609060101010101" charset="-122"/>
                <a:ea typeface="黑体" panose="02010609060101010101" charset="-122"/>
                <a:cs typeface="黑体" panose="02010609060101010101" charset="-122"/>
              </a:rPr>
              <a:t>申报系统</a:t>
            </a:r>
            <a:r>
              <a:rPr lang="zh-CN" altLang="en-US" sz="2000" dirty="0" smtClean="0">
                <a:latin typeface="黑体" panose="02010609060101010101" charset="-122"/>
                <a:ea typeface="黑体" panose="02010609060101010101" charset="-122"/>
                <a:cs typeface="黑体" panose="02010609060101010101" charset="-122"/>
              </a:rPr>
              <a:t>，</a:t>
            </a:r>
            <a:endParaRPr lang="zh-CN" altLang="en-US" sz="2000" dirty="0" smtClean="0">
              <a:latin typeface="黑体" panose="02010609060101010101" charset="-122"/>
              <a:ea typeface="黑体" panose="02010609060101010101" charset="-122"/>
              <a:cs typeface="黑体" panose="02010609060101010101" charset="-122"/>
            </a:endParaRPr>
          </a:p>
          <a:p>
            <a:r>
              <a:rPr lang="zh-CN" altLang="en-US" sz="2000" dirty="0" smtClean="0">
                <a:latin typeface="黑体" panose="02010609060101010101" charset="-122"/>
                <a:ea typeface="黑体" panose="02010609060101010101" charset="-122"/>
                <a:cs typeface="黑体" panose="02010609060101010101" charset="-122"/>
              </a:rPr>
              <a:t> </a:t>
            </a:r>
            <a:r>
              <a:rPr lang="en-US" altLang="zh-CN" sz="2000" dirty="0" smtClean="0">
                <a:latin typeface="黑体" panose="02010609060101010101" charset="-122"/>
                <a:ea typeface="黑体" panose="02010609060101010101" charset="-122"/>
                <a:cs typeface="黑体" panose="02010609060101010101" charset="-122"/>
              </a:rPr>
              <a:t>      2</a:t>
            </a:r>
            <a:r>
              <a:rPr lang="zh-CN" altLang="en-US" sz="2000" dirty="0" smtClean="0">
                <a:latin typeface="黑体" panose="02010609060101010101" charset="-122"/>
                <a:ea typeface="黑体" panose="02010609060101010101" charset="-122"/>
                <a:cs typeface="黑体" panose="02010609060101010101" charset="-122"/>
              </a:rPr>
              <a:t>）在</a:t>
            </a:r>
            <a:r>
              <a:rPr lang="en-US" altLang="zh-CN" sz="2000" dirty="0" smtClean="0">
                <a:latin typeface="黑体" panose="02010609060101010101" charset="-122"/>
                <a:ea typeface="黑体" panose="02010609060101010101" charset="-122"/>
                <a:cs typeface="黑体" panose="02010609060101010101" charset="-122"/>
              </a:rPr>
              <a:t>“</a:t>
            </a:r>
            <a:r>
              <a:rPr lang="zh-CN" altLang="en-US" sz="2000" dirty="0" smtClean="0">
                <a:latin typeface="黑体" panose="02010609060101010101" charset="-122"/>
                <a:ea typeface="黑体" panose="02010609060101010101" charset="-122"/>
                <a:cs typeface="黑体" panose="02010609060101010101" charset="-122"/>
              </a:rPr>
              <a:t>单个</a:t>
            </a:r>
            <a:r>
              <a:rPr lang="en-US" altLang="zh-CN" sz="2000" dirty="0" smtClean="0">
                <a:latin typeface="黑体" panose="02010609060101010101" charset="-122"/>
                <a:ea typeface="黑体" panose="02010609060101010101" charset="-122"/>
                <a:cs typeface="黑体" panose="02010609060101010101" charset="-122"/>
              </a:rPr>
              <a:t>”</a:t>
            </a:r>
            <a:r>
              <a:rPr lang="zh-CN" altLang="en-US" sz="2000" dirty="0" smtClean="0">
                <a:latin typeface="黑体" panose="02010609060101010101" charset="-122"/>
                <a:ea typeface="黑体" panose="02010609060101010101" charset="-122"/>
                <a:cs typeface="黑体" panose="02010609060101010101" charset="-122"/>
              </a:rPr>
              <a:t>或</a:t>
            </a:r>
            <a:r>
              <a:rPr lang="en-US" altLang="zh-CN" sz="2000" dirty="0" smtClean="0">
                <a:latin typeface="黑体" panose="02010609060101010101" charset="-122"/>
                <a:ea typeface="黑体" panose="02010609060101010101" charset="-122"/>
                <a:cs typeface="黑体" panose="02010609060101010101" charset="-122"/>
              </a:rPr>
              <a:t>“</a:t>
            </a:r>
            <a:r>
              <a:rPr lang="zh-CN" altLang="en-US" sz="2000" dirty="0" smtClean="0">
                <a:latin typeface="黑体" panose="02010609060101010101" charset="-122"/>
                <a:ea typeface="黑体" panose="02010609060101010101" charset="-122"/>
                <a:cs typeface="黑体" panose="02010609060101010101" charset="-122"/>
              </a:rPr>
              <a:t>多个</a:t>
            </a:r>
            <a:r>
              <a:rPr lang="en-US" altLang="zh-CN" sz="2000" dirty="0" smtClean="0">
                <a:latin typeface="黑体" panose="02010609060101010101" charset="-122"/>
                <a:ea typeface="黑体" panose="02010609060101010101" charset="-122"/>
                <a:cs typeface="黑体" panose="02010609060101010101" charset="-122"/>
              </a:rPr>
              <a:t>”</a:t>
            </a:r>
            <a:r>
              <a:rPr lang="zh-CN" altLang="en-US" sz="2000" dirty="0" smtClean="0">
                <a:latin typeface="黑体" panose="02010609060101010101" charset="-122"/>
                <a:ea typeface="黑体" panose="02010609060101010101" charset="-122"/>
                <a:cs typeface="黑体" panose="02010609060101010101" charset="-122"/>
              </a:rPr>
              <a:t>要被取消的项目后方勾选</a:t>
            </a:r>
            <a:r>
              <a:rPr lang="en-US" altLang="zh-CN" sz="2000" dirty="0" smtClean="0">
                <a:latin typeface="黑体" panose="02010609060101010101" charset="-122"/>
                <a:ea typeface="黑体" panose="02010609060101010101" charset="-122"/>
                <a:cs typeface="黑体" panose="02010609060101010101" charset="-122"/>
              </a:rPr>
              <a:t>“</a:t>
            </a:r>
            <a:r>
              <a:rPr lang="zh-CN" altLang="en-US" sz="2000" dirty="0" smtClean="0">
                <a:solidFill>
                  <a:srgbClr val="C00000"/>
                </a:solidFill>
                <a:latin typeface="黑体" panose="02010609060101010101" charset="-122"/>
                <a:ea typeface="黑体" panose="02010609060101010101" charset="-122"/>
                <a:cs typeface="黑体" panose="02010609060101010101" charset="-122"/>
              </a:rPr>
              <a:t>取消授权</a:t>
            </a:r>
            <a:r>
              <a:rPr lang="en-US" altLang="zh-CN" sz="2000" dirty="0" smtClean="0">
                <a:solidFill>
                  <a:srgbClr val="C00000"/>
                </a:solidFill>
                <a:latin typeface="黑体" panose="02010609060101010101" charset="-122"/>
                <a:ea typeface="黑体" panose="02010609060101010101" charset="-122"/>
                <a:cs typeface="黑体" panose="02010609060101010101" charset="-122"/>
              </a:rPr>
              <a:t>”</a:t>
            </a:r>
            <a:r>
              <a:rPr lang="zh-CN" altLang="en-US" sz="2000" dirty="0" smtClean="0">
                <a:latin typeface="黑体" panose="02010609060101010101" charset="-122"/>
                <a:ea typeface="黑体" panose="02010609060101010101" charset="-122"/>
                <a:cs typeface="黑体" panose="02010609060101010101" charset="-122"/>
              </a:rPr>
              <a:t>按钮，</a:t>
            </a:r>
            <a:endParaRPr lang="zh-CN" altLang="en-US" sz="2000" dirty="0" smtClean="0">
              <a:latin typeface="黑体" panose="02010609060101010101" charset="-122"/>
              <a:ea typeface="黑体" panose="02010609060101010101" charset="-122"/>
              <a:cs typeface="黑体" panose="02010609060101010101" charset="-122"/>
            </a:endParaRPr>
          </a:p>
          <a:p>
            <a:r>
              <a:rPr lang="zh-CN" altLang="en-US" sz="2000" dirty="0" smtClean="0">
                <a:latin typeface="黑体" panose="02010609060101010101" charset="-122"/>
                <a:ea typeface="黑体" panose="02010609060101010101" charset="-122"/>
                <a:cs typeface="黑体" panose="02010609060101010101" charset="-122"/>
              </a:rPr>
              <a:t> </a:t>
            </a:r>
            <a:r>
              <a:rPr lang="en-US" altLang="zh-CN" sz="2000" dirty="0" smtClean="0">
                <a:latin typeface="黑体" panose="02010609060101010101" charset="-122"/>
                <a:ea typeface="黑体" panose="02010609060101010101" charset="-122"/>
                <a:cs typeface="黑体" panose="02010609060101010101" charset="-122"/>
              </a:rPr>
              <a:t>      3</a:t>
            </a:r>
            <a:r>
              <a:rPr lang="zh-CN" altLang="en-US" sz="2000" dirty="0" smtClean="0">
                <a:latin typeface="黑体" panose="02010609060101010101" charset="-122"/>
                <a:ea typeface="黑体" panose="02010609060101010101" charset="-122"/>
                <a:cs typeface="黑体" panose="02010609060101010101" charset="-122"/>
              </a:rPr>
              <a:t>）点击上方的</a:t>
            </a:r>
            <a:r>
              <a:rPr lang="en-US" altLang="zh-CN" sz="2000" dirty="0" smtClean="0">
                <a:latin typeface="黑体" panose="02010609060101010101" charset="-122"/>
                <a:ea typeface="黑体" panose="02010609060101010101" charset="-122"/>
                <a:cs typeface="黑体" panose="02010609060101010101" charset="-122"/>
              </a:rPr>
              <a:t>“</a:t>
            </a:r>
            <a:r>
              <a:rPr lang="zh-CN" altLang="en-US" sz="2000" dirty="0" smtClean="0">
                <a:solidFill>
                  <a:srgbClr val="C00000"/>
                </a:solidFill>
                <a:latin typeface="黑体" panose="02010609060101010101" charset="-122"/>
                <a:ea typeface="黑体" panose="02010609060101010101" charset="-122"/>
                <a:cs typeface="黑体" panose="02010609060101010101" charset="-122"/>
              </a:rPr>
              <a:t>批量取消授权</a:t>
            </a:r>
            <a:r>
              <a:rPr lang="en-US" altLang="zh-CN" sz="2000" dirty="0" smtClean="0">
                <a:solidFill>
                  <a:srgbClr val="C00000"/>
                </a:solidFill>
                <a:latin typeface="黑体" panose="02010609060101010101" charset="-122"/>
                <a:ea typeface="黑体" panose="02010609060101010101" charset="-122"/>
                <a:cs typeface="黑体" panose="02010609060101010101" charset="-122"/>
              </a:rPr>
              <a:t>”</a:t>
            </a:r>
            <a:r>
              <a:rPr lang="zh-CN" altLang="en-US" sz="2000" dirty="0" smtClean="0">
                <a:latin typeface="黑体" panose="02010609060101010101" charset="-122"/>
                <a:ea typeface="黑体" panose="02010609060101010101" charset="-122"/>
                <a:cs typeface="黑体" panose="02010609060101010101" charset="-122"/>
              </a:rPr>
              <a:t>按钮即可。</a:t>
            </a:r>
            <a:endParaRPr lang="zh-CN" altLang="en-US" sz="2000" dirty="0">
              <a:latin typeface="黑体" panose="02010609060101010101" charset="-122"/>
              <a:ea typeface="黑体" panose="02010609060101010101" charset="-122"/>
              <a:cs typeface="黑体" panose="02010609060101010101"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098" name="Picture 2"/>
          <p:cNvPicPr>
            <a:picLocks noChangeAspect="1" noChangeArrowheads="1"/>
          </p:cNvPicPr>
          <p:nvPr/>
        </p:nvPicPr>
        <p:blipFill>
          <a:blip r:embed="rId5"/>
          <a:srcRect/>
          <a:stretch>
            <a:fillRect/>
          </a:stretch>
        </p:blipFill>
        <p:spPr bwMode="auto">
          <a:xfrm>
            <a:off x="0" y="2107565"/>
            <a:ext cx="12192000" cy="4750435"/>
          </a:xfrm>
          <a:prstGeom prst="rect">
            <a:avLst/>
          </a:prstGeom>
          <a:noFill/>
          <a:ln w="9525">
            <a:noFill/>
            <a:miter lim="800000"/>
            <a:headEnd/>
            <a:tailEnd/>
          </a:ln>
          <a:effectLst/>
        </p:spPr>
      </p:pic>
      <p:sp>
        <p:nvSpPr>
          <p:cNvPr id="4" name="文本框 3"/>
          <p:cNvSpPr txBox="1"/>
          <p:nvPr/>
        </p:nvSpPr>
        <p:spPr>
          <a:xfrm>
            <a:off x="1113155" y="293370"/>
            <a:ext cx="10625455" cy="521970"/>
          </a:xfrm>
          <a:prstGeom prst="rect">
            <a:avLst/>
          </a:prstGeom>
          <a:noFill/>
        </p:spPr>
        <p:txBody>
          <a:bodyPr wrap="square" rtlCol="0">
            <a:spAutoFit/>
          </a:bodyPr>
          <a:lstStyle/>
          <a:p>
            <a:pPr>
              <a:buClrTx/>
              <a:buSzTx/>
              <a:buFontTx/>
            </a:pPr>
            <a:r>
              <a:rPr 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3.授权管理-</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取消授权</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449580" y="953770"/>
            <a:ext cx="10793730" cy="1568450"/>
          </a:xfrm>
          <a:prstGeom prst="rect">
            <a:avLst/>
          </a:prstGeom>
          <a:noFill/>
          <a:ln w="9525">
            <a:noFill/>
          </a:ln>
        </p:spPr>
        <p:txBody>
          <a:bodyPr wrap="square">
            <a:spAutoFit/>
          </a:bodyPr>
          <a:lstStyle/>
          <a:p>
            <a:r>
              <a:rPr lang="zh-CN" altLang="en-US" dirty="0" smtClean="0"/>
              <a:t>   </a:t>
            </a:r>
            <a:r>
              <a:rPr lang="zh-CN" altLang="en-US" sz="2400" dirty="0" smtClean="0">
                <a:latin typeface="黑体" panose="02010609060101010101" charset="-122"/>
                <a:ea typeface="黑体" panose="02010609060101010101" charset="-122"/>
                <a:cs typeface="黑体" panose="02010609060101010101" charset="-122"/>
              </a:rPr>
              <a:t>     授权日志功能为项目负责人所使用，被授权人无法查看，项目负责人可在此功能下查看以往的授权信息以及取消授权的相关信息，首先在</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系统列表</a:t>
            </a:r>
            <a:r>
              <a:rPr lang="zh-CN" altLang="en-US" sz="2400" dirty="0" smtClean="0">
                <a:latin typeface="黑体" panose="02010609060101010101" charset="-122"/>
                <a:ea typeface="黑体" panose="02010609060101010101" charset="-122"/>
                <a:cs typeface="黑体" panose="02010609060101010101" charset="-122"/>
              </a:rPr>
              <a:t>处选择</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报销系统</a:t>
            </a:r>
            <a:r>
              <a:rPr lang="zh-CN" altLang="en-US" sz="2400" dirty="0" smtClean="0">
                <a:latin typeface="黑体" panose="02010609060101010101" charset="-122"/>
                <a:ea typeface="黑体" panose="02010609060101010101" charset="-122"/>
                <a:cs typeface="黑体" panose="02010609060101010101" charset="-122"/>
              </a:rPr>
              <a:t>或</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申报系统</a:t>
            </a:r>
            <a:r>
              <a:rPr lang="zh-CN" altLang="en-US" sz="2400" dirty="0" smtClean="0">
                <a:latin typeface="黑体" panose="02010609060101010101" charset="-122"/>
                <a:ea typeface="黑体" panose="02010609060101010101" charset="-122"/>
                <a:cs typeface="黑体" panose="02010609060101010101" charset="-122"/>
              </a:rPr>
              <a:t>，然后点击旁边的</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查询</a:t>
            </a:r>
            <a:r>
              <a:rPr lang="zh-CN" altLang="en-US" sz="2400" dirty="0" smtClean="0">
                <a:latin typeface="黑体" panose="02010609060101010101" charset="-122"/>
                <a:ea typeface="黑体" panose="02010609060101010101" charset="-122"/>
                <a:cs typeface="黑体" panose="02010609060101010101" charset="-122"/>
              </a:rPr>
              <a:t>按钮即可查看授权以及取消授权的所有信息。</a:t>
            </a:r>
            <a:endParaRPr lang="zh-CN" altLang="en-US" sz="2400" dirty="0">
              <a:latin typeface="黑体" panose="02010609060101010101" charset="-122"/>
              <a:ea typeface="黑体" panose="02010609060101010101" charset="-122"/>
              <a:cs typeface="黑体" panose="02010609060101010101"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5123" name="Picture 3"/>
          <p:cNvPicPr>
            <a:picLocks noChangeAspect="1" noChangeArrowheads="1"/>
          </p:cNvPicPr>
          <p:nvPr/>
        </p:nvPicPr>
        <p:blipFill>
          <a:blip r:embed="rId5"/>
          <a:srcRect/>
          <a:stretch>
            <a:fillRect/>
          </a:stretch>
        </p:blipFill>
        <p:spPr bwMode="auto">
          <a:xfrm>
            <a:off x="0" y="2430145"/>
            <a:ext cx="12192000" cy="4427855"/>
          </a:xfrm>
          <a:prstGeom prst="rect">
            <a:avLst/>
          </a:prstGeom>
          <a:noFill/>
          <a:ln w="9525">
            <a:noFill/>
            <a:miter lim="800000"/>
            <a:headEnd/>
            <a:tailEnd/>
          </a:ln>
          <a:effectLst/>
        </p:spPr>
      </p:pic>
      <p:sp>
        <p:nvSpPr>
          <p:cNvPr id="4" name="文本框 3"/>
          <p:cNvSpPr txBox="1"/>
          <p:nvPr/>
        </p:nvSpPr>
        <p:spPr>
          <a:xfrm>
            <a:off x="1113155" y="293370"/>
            <a:ext cx="10625455" cy="521970"/>
          </a:xfrm>
          <a:prstGeom prst="rect">
            <a:avLst/>
          </a:prstGeom>
          <a:noFill/>
        </p:spPr>
        <p:txBody>
          <a:bodyPr wrap="square" rtlCol="0">
            <a:spAutoFit/>
          </a:bodyPr>
          <a:lstStyle/>
          <a:p>
            <a:pPr>
              <a:buClrTx/>
              <a:buSzTx/>
              <a:buFontTx/>
            </a:pPr>
            <a:r>
              <a:rPr 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3.授权管理-</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授权日志</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62560" y="953770"/>
            <a:ext cx="11419840" cy="1038225"/>
          </a:xfrm>
          <a:prstGeom prst="rect">
            <a:avLst/>
          </a:prstGeom>
          <a:noFill/>
          <a:ln w="9525">
            <a:noFill/>
          </a:ln>
        </p:spPr>
        <p:txBody>
          <a:bodyPr wrap="square">
            <a:noAutofit/>
          </a:bodyPr>
          <a:lstStyle/>
          <a:p>
            <a:r>
              <a:rPr lang="zh-CN" altLang="en-US" sz="2400" dirty="0" smtClean="0">
                <a:latin typeface="黑体" panose="02010609060101010101" charset="-122"/>
                <a:ea typeface="黑体" panose="02010609060101010101" charset="-122"/>
                <a:cs typeface="黑体" panose="02010609060101010101" charset="-122"/>
              </a:rPr>
              <a:t>    </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被授权日志</a:t>
            </a:r>
            <a:r>
              <a:rPr lang="zh-CN" altLang="en-US" sz="2400" dirty="0" smtClean="0">
                <a:latin typeface="黑体" panose="02010609060101010101" charset="-122"/>
                <a:ea typeface="黑体" panose="02010609060101010101" charset="-122"/>
                <a:cs typeface="黑体" panose="02010609060101010101" charset="-122"/>
              </a:rPr>
              <a:t>功能为被授权人查看使用，项目负责人不能使用，首先在</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系统列表</a:t>
            </a:r>
            <a:r>
              <a:rPr lang="zh-CN" altLang="en-US" sz="2400" dirty="0" smtClean="0">
                <a:latin typeface="黑体" panose="02010609060101010101" charset="-122"/>
                <a:ea typeface="黑体" panose="02010609060101010101" charset="-122"/>
                <a:cs typeface="黑体" panose="02010609060101010101" charset="-122"/>
              </a:rPr>
              <a:t>中选择</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报销系统</a:t>
            </a:r>
            <a:r>
              <a:rPr lang="zh-CN" altLang="en-US" sz="2400" dirty="0" smtClean="0">
                <a:latin typeface="黑体" panose="02010609060101010101" charset="-122"/>
                <a:ea typeface="黑体" panose="02010609060101010101" charset="-122"/>
                <a:cs typeface="黑体" panose="02010609060101010101" charset="-122"/>
              </a:rPr>
              <a:t>或</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申报系统</a:t>
            </a:r>
            <a:r>
              <a:rPr lang="zh-CN" altLang="en-US" sz="2400" dirty="0" smtClean="0">
                <a:latin typeface="黑体" panose="02010609060101010101" charset="-122"/>
                <a:ea typeface="黑体" panose="02010609060101010101" charset="-122"/>
                <a:cs typeface="黑体" panose="02010609060101010101" charset="-122"/>
              </a:rPr>
              <a:t>，然后点击</a:t>
            </a:r>
            <a:r>
              <a:rPr lang="zh-CN" altLang="en-US" sz="2400" dirty="0" smtClean="0">
                <a:solidFill>
                  <a:srgbClr val="C00000"/>
                </a:solidFill>
                <a:latin typeface="黑体" panose="02010609060101010101" charset="-122"/>
                <a:ea typeface="黑体" panose="02010609060101010101" charset="-122"/>
                <a:cs typeface="黑体" panose="02010609060101010101" charset="-122"/>
              </a:rPr>
              <a:t>查询</a:t>
            </a:r>
            <a:r>
              <a:rPr lang="zh-CN" altLang="en-US" sz="2400" dirty="0" smtClean="0">
                <a:latin typeface="黑体" panose="02010609060101010101" charset="-122"/>
                <a:ea typeface="黑体" panose="02010609060101010101" charset="-122"/>
                <a:cs typeface="黑体" panose="02010609060101010101" charset="-122"/>
              </a:rPr>
              <a:t>按钮即可显示出所有被授权以及取消授权的信息。</a:t>
            </a:r>
            <a:endParaRPr lang="zh-CN" altLang="en-US" sz="2400" dirty="0">
              <a:latin typeface="黑体" panose="02010609060101010101" charset="-122"/>
              <a:ea typeface="黑体" panose="02010609060101010101" charset="-122"/>
              <a:cs typeface="黑体" panose="02010609060101010101"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6146" name="Picture 2"/>
          <p:cNvPicPr>
            <a:picLocks noChangeAspect="1" noChangeArrowheads="1"/>
          </p:cNvPicPr>
          <p:nvPr/>
        </p:nvPicPr>
        <p:blipFill>
          <a:blip r:embed="rId5"/>
          <a:srcRect/>
          <a:stretch>
            <a:fillRect/>
          </a:stretch>
        </p:blipFill>
        <p:spPr bwMode="auto">
          <a:xfrm>
            <a:off x="0" y="2214880"/>
            <a:ext cx="12192000" cy="4643120"/>
          </a:xfrm>
          <a:prstGeom prst="rect">
            <a:avLst/>
          </a:prstGeom>
          <a:noFill/>
          <a:ln w="9525">
            <a:noFill/>
            <a:miter lim="800000"/>
            <a:headEnd/>
            <a:tailEnd/>
          </a:ln>
          <a:effectLst/>
        </p:spPr>
      </p:pic>
      <p:sp>
        <p:nvSpPr>
          <p:cNvPr id="4" name="文本框 3"/>
          <p:cNvSpPr txBox="1"/>
          <p:nvPr/>
        </p:nvSpPr>
        <p:spPr>
          <a:xfrm>
            <a:off x="1113155" y="293370"/>
            <a:ext cx="10625455" cy="521970"/>
          </a:xfrm>
          <a:prstGeom prst="rect">
            <a:avLst/>
          </a:prstGeom>
          <a:noFill/>
        </p:spPr>
        <p:txBody>
          <a:bodyPr wrap="square" rtlCol="0">
            <a:spAutoFit/>
          </a:bodyPr>
          <a:lstStyle/>
          <a:p>
            <a:pPr>
              <a:buClrTx/>
              <a:buSzTx/>
              <a:buFontTx/>
            </a:pPr>
            <a:r>
              <a:rPr 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3.授权管理-</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被授权日志</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zhlZmJkOGZkMjJlNjI1YjVkZmE1Yzk2ZmM1OTY1OTAifQ=="/>
  <p:tag name="commondata" val="eyJoZGlkIjoiZWM3ZTY5YWNkYTUyZTg5NzhlNGMwZTMzOGMzMzVkNWI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1534</Words>
  <Application>WPS 演示</Application>
  <PresentationFormat>自定义</PresentationFormat>
  <Paragraphs>65</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微软雅黑</vt:lpstr>
      <vt:lpstr>汉仪铸字美心体简</vt:lpstr>
      <vt:lpstr>黑体</vt:lpstr>
      <vt:lpstr>Wingdings</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滴雨沉香</cp:lastModifiedBy>
  <cp:revision>268</cp:revision>
  <dcterms:created xsi:type="dcterms:W3CDTF">2022-05-10T04:29:00Z</dcterms:created>
  <dcterms:modified xsi:type="dcterms:W3CDTF">2024-11-05T06:01:56Z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70AAE83581DF49949A88FD1E0FF8DAAF_12</vt:lpwstr>
  </property>
</Properties>
</file>