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4"/>
  </p:handoutMasterIdLst>
  <p:sldIdLst>
    <p:sldId id="502" r:id="rId3"/>
    <p:sldId id="975" r:id="rId5"/>
    <p:sldId id="976" r:id="rId6"/>
    <p:sldId id="977" r:id="rId7"/>
    <p:sldId id="412" r:id="rId8"/>
    <p:sldId id="446" r:id="rId9"/>
    <p:sldId id="961" r:id="rId10"/>
    <p:sldId id="962" r:id="rId11"/>
    <p:sldId id="963" r:id="rId12"/>
    <p:sldId id="964" r:id="rId13"/>
    <p:sldId id="965" r:id="rId14"/>
    <p:sldId id="448" r:id="rId15"/>
    <p:sldId id="598" r:id="rId16"/>
    <p:sldId id="600" r:id="rId17"/>
    <p:sldId id="602" r:id="rId18"/>
    <p:sldId id="603" r:id="rId19"/>
    <p:sldId id="604" r:id="rId20"/>
    <p:sldId id="609" r:id="rId21"/>
    <p:sldId id="610" r:id="rId22"/>
    <p:sldId id="606" r:id="rId23"/>
  </p:sldIdLst>
  <p:sldSz cx="12192000" cy="6858000"/>
  <p:notesSz cx="9144000" cy="6858000"/>
  <p:custDataLst>
    <p:tags r:id="rId29"/>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8" userDrawn="1">
          <p15:clr>
            <a:srgbClr val="A4A3A4"/>
          </p15:clr>
        </p15:guide>
        <p15:guide id="2" pos="367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zheng"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31" autoAdjust="0"/>
    <p:restoredTop sz="94660"/>
  </p:normalViewPr>
  <p:slideViewPr>
    <p:cSldViewPr showGuides="1">
      <p:cViewPr varScale="1">
        <p:scale>
          <a:sx n="65" d="100"/>
          <a:sy n="65" d="100"/>
        </p:scale>
        <p:origin x="-894" y="-114"/>
      </p:cViewPr>
      <p:guideLst>
        <p:guide orient="horz" pos="2178"/>
        <p:guide pos="367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13.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600"/>
            </a:lvl1pPr>
          </a:lstStyle>
          <a:p>
            <a:pPr fontAlgn="base"/>
            <a:endParaRPr lang="zh-CN" altLang="en-US" strike="noStrike" noProof="1"/>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600"/>
            </a:lvl1pPr>
          </a:lstStyle>
          <a:p>
            <a:pPr fontAlgn="base"/>
            <a:fld id="{0F9B84EA-7D68-4D60-9CB1-D50884785D1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2"/>
          </p:nvPr>
        </p:nvSpPr>
        <p:spPr>
          <a:xfrm>
            <a:off x="0" y="6513910"/>
            <a:ext cx="3962400" cy="344091"/>
          </a:xfrm>
          <a:prstGeom prst="rect">
            <a:avLst/>
          </a:prstGeom>
        </p:spPr>
        <p:txBody>
          <a:bodyPr vert="horz" lIns="91440" tIns="45720" rIns="91440" bIns="45720" rtlCol="0" anchor="b"/>
          <a:lstStyle>
            <a:lvl1pPr algn="l">
              <a:defRPr sz="1600"/>
            </a:lvl1pPr>
          </a:lstStyle>
          <a:p>
            <a:pPr fontAlgn="base"/>
            <a:endParaRPr lang="zh-CN" altLang="en-US" strike="noStrike" noProof="1"/>
          </a:p>
        </p:txBody>
      </p:sp>
      <p:sp>
        <p:nvSpPr>
          <p:cNvPr id="5" name="灯片编号占位符 4"/>
          <p:cNvSpPr>
            <a:spLocks noGrp="1"/>
          </p:cNvSpPr>
          <p:nvPr>
            <p:ph type="sldNum" sz="quarter" idx="3"/>
          </p:nvPr>
        </p:nvSpPr>
        <p:spPr>
          <a:xfrm>
            <a:off x="5179484" y="6513910"/>
            <a:ext cx="3962400" cy="344091"/>
          </a:xfrm>
          <a:prstGeom prst="rect">
            <a:avLst/>
          </a:prstGeom>
        </p:spPr>
        <p:txBody>
          <a:bodyPr vert="horz" lIns="91440" tIns="45720" rIns="91440" bIns="45720" rtlCol="0" anchor="b"/>
          <a:lstStyle>
            <a:lvl1pPr algn="r">
              <a:defRPr sz="1600"/>
            </a:lvl1pPr>
          </a:lstStyle>
          <a:p>
            <a:pPr fontAlgn="base"/>
            <a:fld id="{8D4E0FC9-F1F8-4FAE-9988-3BA365CFD46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076" name="幻灯片图像占位符 3"/>
          <p:cNvSpPr>
            <a:spLocks noGrp="1" noRot="1" noChangeAspect="1"/>
          </p:cNvSpPr>
          <p:nvPr>
            <p:ph type="sldImg"/>
          </p:nvPr>
        </p:nvSpPr>
        <p:spPr>
          <a:xfrm>
            <a:off x="2514397" y="857250"/>
            <a:ext cx="4115205" cy="2314575"/>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914400" y="3300413"/>
            <a:ext cx="7315200" cy="2700338"/>
          </a:xfrm>
          <a:prstGeom prst="rect">
            <a:avLst/>
          </a:prstGeom>
          <a:noFill/>
          <a:ln w="9525">
            <a:noFill/>
          </a:ln>
        </p:spPr>
        <p:txBody>
          <a:bodyPr vert="horz" lIns="91440" tIns="45720" rIns="91440" bIns="45720"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910"/>
            <a:ext cx="3962400" cy="344091"/>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5179484" y="6513910"/>
            <a:ext cx="3962400" cy="344091"/>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221" y="1122363"/>
            <a:ext cx="9145325"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221" y="3602038"/>
            <a:ext cx="9145325"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0480" y="274638"/>
            <a:ext cx="2743597"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88" y="274638"/>
            <a:ext cx="8071742"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97" y="0"/>
            <a:ext cx="10287536" cy="6858000"/>
          </a:xfrm>
          <a:prstGeom prst="rect">
            <a:avLst/>
          </a:prstGeom>
        </p:spPr>
      </p:pic>
      <p:sp>
        <p:nvSpPr>
          <p:cNvPr id="9" name="矩形 8"/>
          <p:cNvSpPr/>
          <p:nvPr userDrawn="1"/>
        </p:nvSpPr>
        <p:spPr>
          <a:xfrm>
            <a:off x="-1" y="8238"/>
            <a:ext cx="12192634" cy="6857999"/>
          </a:xfrm>
          <a:prstGeom prst="rect">
            <a:avLst/>
          </a:prstGeom>
          <a:solidFill>
            <a:srgbClr val="F9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0"/>
          <p:cNvSpPr>
            <a:spLocks noGrp="1"/>
          </p:cNvSpPr>
          <p:nvPr>
            <p:ph type="title"/>
          </p:nvPr>
        </p:nvSpPr>
        <p:spPr>
          <a:xfrm>
            <a:off x="342918" y="393700"/>
            <a:ext cx="9746488" cy="369332"/>
          </a:xfrm>
          <a:prstGeom prst="rect">
            <a:avLst/>
          </a:prstGeom>
          <a:noFill/>
          <a:ln w="9525">
            <a:noFill/>
          </a:ln>
          <a:effectLst>
            <a:outerShdw dist="25400" dir="10800000" algn="r" rotWithShape="0">
              <a:prstClr val="black">
                <a:alpha val="10000"/>
              </a:prstClr>
            </a:outerShdw>
          </a:effectLst>
        </p:spPr>
        <p:txBody>
          <a:bodyPr wrap="square">
            <a:spAutoFit/>
          </a:bodyPr>
          <a:lstStyle>
            <a:lvl1pPr>
              <a:defRPr lang="zh-CN" altLang="en-US" sz="2000" b="1" i="1">
                <a:ln>
                  <a:solidFill>
                    <a:srgbClr val="444444"/>
                  </a:solidFill>
                </a:ln>
                <a:solidFill>
                  <a:srgbClr val="444444"/>
                </a:solidFill>
                <a:latin typeface="微软雅黑" panose="020B0503020204020204" charset="-122"/>
                <a:ea typeface="微软雅黑" panose="020B0503020204020204" charset="-122"/>
                <a:cs typeface="+mn-cs"/>
              </a:defRPr>
            </a:lvl1pPr>
          </a:lstStyle>
          <a:p>
            <a:pPr marL="0" lvl="0">
              <a:buFont typeface="Arial" panose="020B0604020202020204" pitchFamily="34" charset="0"/>
            </a:pPr>
            <a:r>
              <a:rPr lang="zh-CN" altLang="en-US" dirty="0"/>
              <a:t>单击此处编辑母版标题样式</a:t>
            </a:r>
            <a:endParaRPr lang="zh-CN" altLang="en-US" dirty="0"/>
          </a:p>
        </p:txBody>
      </p:sp>
      <p:pic>
        <p:nvPicPr>
          <p:cNvPr id="11" name="图片 10" descr="szhtxlg11"/>
          <p:cNvPicPr>
            <a:picLocks noChangeAspect="1"/>
          </p:cNvPicPr>
          <p:nvPr userDrawn="1"/>
        </p:nvPicPr>
        <p:blipFill>
          <a:blip r:embed="rId3" cstate="print"/>
          <a:stretch>
            <a:fillRect/>
          </a:stretch>
        </p:blipFill>
        <p:spPr>
          <a:xfrm>
            <a:off x="10485666" y="374849"/>
            <a:ext cx="1304761" cy="3577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71" y="1709738"/>
            <a:ext cx="10517123"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971" y="4589463"/>
            <a:ext cx="10517123"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88" y="1600200"/>
            <a:ext cx="5377451"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6627" y="1600200"/>
            <a:ext cx="5377451"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910" y="365125"/>
            <a:ext cx="10517123"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947" y="1778438"/>
            <a:ext cx="48742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947" y="2665379"/>
            <a:ext cx="48742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7845" y="1778438"/>
            <a:ext cx="489828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7845" y="2665379"/>
            <a:ext cx="489828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393280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939" y="987425"/>
            <a:ext cx="6173094"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910" y="2057400"/>
            <a:ext cx="393280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4165953"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939" y="457201"/>
            <a:ext cx="6173094"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910" y="2057400"/>
            <a:ext cx="4165953"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88" y="274638"/>
            <a:ext cx="1097439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p:nvPr>
        </p:nvSpPr>
        <p:spPr>
          <a:xfrm>
            <a:off x="609688" y="1600200"/>
            <a:ext cx="1097439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88" y="6245225"/>
            <a:ext cx="2845212"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6203" y="6245225"/>
            <a:ext cx="3861359"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8866" y="6245225"/>
            <a:ext cx="2845212"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tags" Target="../tags/tag1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0.png"/><Relationship Id="rId7" Type="http://schemas.openxmlformats.org/officeDocument/2006/relationships/image" Target="../media/image29.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tags" Target="../tags/tag1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1.png"/><Relationship Id="rId7"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tags" Target="../tags/tag10.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1113155" y="293370"/>
            <a:ext cx="10625455"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1.</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网上报销系统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FF0000"/>
                </a:solidFill>
                <a:latin typeface="宋体" panose="02010600030101010101" pitchFamily="2" charset="-122"/>
                <a:cs typeface="宋体" panose="02010600030101010101" pitchFamily="2" charset="-122"/>
              </a:rPr>
              <a:t>线上</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审批流程图</a:t>
            </a:r>
            <a:endParaRPr lang="zh-CN" sz="2800" b="1" dirty="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7"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8"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3" name="文本框 2"/>
          <p:cNvSpPr txBox="1"/>
          <p:nvPr/>
        </p:nvSpPr>
        <p:spPr>
          <a:xfrm>
            <a:off x="695325" y="2811780"/>
            <a:ext cx="459740" cy="1190625"/>
          </a:xfrm>
          <a:prstGeom prst="rect">
            <a:avLst/>
          </a:prstGeom>
          <a:noFill/>
          <a:ln w="28575">
            <a:solidFill>
              <a:schemeClr val="tx1"/>
            </a:solidFill>
          </a:ln>
        </p:spPr>
        <p:txBody>
          <a:bodyPr vert="eaVert" wrap="square" rtlCol="0">
            <a:spAutoFit/>
          </a:bodyPr>
          <a:p>
            <a:r>
              <a:rPr lang="en-US" altLang="zh-CN"/>
              <a:t>  </a:t>
            </a:r>
            <a:r>
              <a:rPr lang="zh-CN" altLang="en-US"/>
              <a:t>登陆系统</a:t>
            </a:r>
            <a:endParaRPr lang="zh-CN" altLang="en-US"/>
          </a:p>
        </p:txBody>
      </p:sp>
      <p:cxnSp>
        <p:nvCxnSpPr>
          <p:cNvPr id="4" name="直接箭头连接符 3"/>
          <p:cNvCxnSpPr/>
          <p:nvPr/>
        </p:nvCxnSpPr>
        <p:spPr>
          <a:xfrm>
            <a:off x="1155065" y="3335655"/>
            <a:ext cx="404495" cy="20955"/>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073743880" name="菱形 24"/>
          <p:cNvSpPr/>
          <p:nvPr/>
        </p:nvSpPr>
        <p:spPr>
          <a:xfrm>
            <a:off x="2273935" y="2640965"/>
            <a:ext cx="2141855" cy="1432560"/>
          </a:xfrm>
          <a:prstGeom prst="diamond">
            <a:avLst/>
          </a:prstGeom>
          <a:solidFill>
            <a:srgbClr val="FFFFFF"/>
          </a:solidFill>
          <a:ln w="38100" cap="flat" cmpd="sng">
            <a:solidFill>
              <a:schemeClr val="tx1"/>
            </a:solidFill>
            <a:prstDash val="solid"/>
            <a:miter/>
            <a:headEnd type="none" w="med" len="med"/>
            <a:tailEnd type="none" w="med" len="med"/>
          </a:ln>
        </p:spPr>
        <p:txBody>
          <a:bodyPr/>
          <a:p>
            <a:endParaRPr lang="zh-CN" altLang="en-US"/>
          </a:p>
          <a:p>
            <a:endParaRPr lang="zh-CN" altLang="en-US"/>
          </a:p>
        </p:txBody>
      </p:sp>
      <p:sp>
        <p:nvSpPr>
          <p:cNvPr id="1073743885" name="文本框 35"/>
          <p:cNvSpPr txBox="1"/>
          <p:nvPr/>
        </p:nvSpPr>
        <p:spPr>
          <a:xfrm>
            <a:off x="2578100" y="3140710"/>
            <a:ext cx="1553845" cy="284480"/>
          </a:xfrm>
          <a:prstGeom prst="rect">
            <a:avLst/>
          </a:prstGeom>
          <a:solidFill>
            <a:srgbClr val="FFFFFF"/>
          </a:solidFill>
          <a:ln w="9525">
            <a:noFill/>
          </a:ln>
        </p:spPr>
        <p:txBody>
          <a:bodyPr lIns="88884" tIns="50796" rIns="88884" bIns="50796"/>
          <a:p>
            <a:r>
              <a:rPr lang="zh-CN" altLang="en-US"/>
              <a:t>选择报销类别</a:t>
            </a:r>
            <a:endParaRPr lang="zh-CN" altLang="en-US"/>
          </a:p>
          <a:p>
            <a:endParaRPr lang="zh-CN" altLang="en-US"/>
          </a:p>
        </p:txBody>
      </p:sp>
      <p:cxnSp>
        <p:nvCxnSpPr>
          <p:cNvPr id="9" name="肘形连接符 8"/>
          <p:cNvCxnSpPr/>
          <p:nvPr/>
        </p:nvCxnSpPr>
        <p:spPr>
          <a:xfrm rot="16200000">
            <a:off x="3488055" y="1341120"/>
            <a:ext cx="1200785" cy="148717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10" name="直接箭头连接符 9"/>
          <p:cNvCxnSpPr/>
          <p:nvPr/>
        </p:nvCxnSpPr>
        <p:spPr>
          <a:xfrm>
            <a:off x="4415790" y="3338830"/>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11" name="肘形连接符 10"/>
          <p:cNvCxnSpPr/>
          <p:nvPr/>
        </p:nvCxnSpPr>
        <p:spPr>
          <a:xfrm rot="5400000" flipV="1">
            <a:off x="3470275" y="3867150"/>
            <a:ext cx="1164590" cy="141478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4" name="文本框 13"/>
          <p:cNvSpPr txBox="1"/>
          <p:nvPr/>
        </p:nvSpPr>
        <p:spPr>
          <a:xfrm>
            <a:off x="4780280" y="934720"/>
            <a:ext cx="416560" cy="1198880"/>
          </a:xfrm>
          <a:prstGeom prst="rect">
            <a:avLst/>
          </a:prstGeom>
          <a:noFill/>
          <a:ln>
            <a:solidFill>
              <a:schemeClr val="tx1"/>
            </a:solidFill>
          </a:ln>
        </p:spPr>
        <p:txBody>
          <a:bodyPr wrap="square" rtlCol="0">
            <a:spAutoFit/>
          </a:bodyPr>
          <a:p>
            <a:pPr algn="ctr"/>
            <a:r>
              <a:rPr lang="zh-CN" altLang="en-US"/>
              <a:t>日常报销</a:t>
            </a:r>
            <a:endParaRPr lang="zh-CN" altLang="en-US"/>
          </a:p>
        </p:txBody>
      </p:sp>
      <p:sp>
        <p:nvSpPr>
          <p:cNvPr id="15" name="文本框 14"/>
          <p:cNvSpPr txBox="1"/>
          <p:nvPr/>
        </p:nvSpPr>
        <p:spPr>
          <a:xfrm>
            <a:off x="4763770" y="2712085"/>
            <a:ext cx="423545" cy="1476375"/>
          </a:xfrm>
          <a:prstGeom prst="rect">
            <a:avLst/>
          </a:prstGeom>
          <a:noFill/>
          <a:ln>
            <a:solidFill>
              <a:schemeClr val="tx1"/>
            </a:solidFill>
          </a:ln>
        </p:spPr>
        <p:txBody>
          <a:bodyPr wrap="square" rtlCol="0">
            <a:spAutoFit/>
          </a:bodyPr>
          <a:p>
            <a:pPr algn="ctr"/>
            <a:r>
              <a:rPr lang="zh-CN" altLang="en-US"/>
              <a:t>差旅费报销</a:t>
            </a:r>
            <a:endParaRPr lang="zh-CN" altLang="en-US"/>
          </a:p>
        </p:txBody>
      </p:sp>
      <p:sp>
        <p:nvSpPr>
          <p:cNvPr id="16" name="文本框 15"/>
          <p:cNvSpPr txBox="1"/>
          <p:nvPr/>
        </p:nvSpPr>
        <p:spPr>
          <a:xfrm>
            <a:off x="4747260" y="4561205"/>
            <a:ext cx="440690" cy="1198880"/>
          </a:xfrm>
          <a:prstGeom prst="rect">
            <a:avLst/>
          </a:prstGeom>
          <a:noFill/>
          <a:ln>
            <a:solidFill>
              <a:schemeClr val="tx1"/>
            </a:solidFill>
          </a:ln>
        </p:spPr>
        <p:txBody>
          <a:bodyPr wrap="square" rtlCol="0">
            <a:spAutoFit/>
          </a:bodyPr>
          <a:p>
            <a:pPr algn="ctr"/>
            <a:r>
              <a:rPr lang="zh-CN" altLang="en-US"/>
              <a:t>借款业务</a:t>
            </a:r>
            <a:endParaRPr lang="zh-CN" altLang="en-US"/>
          </a:p>
        </p:txBody>
      </p:sp>
      <p:cxnSp>
        <p:nvCxnSpPr>
          <p:cNvPr id="17" name="肘形连接符 16"/>
          <p:cNvCxnSpPr>
            <a:endCxn id="18" idx="0"/>
          </p:cNvCxnSpPr>
          <p:nvPr/>
        </p:nvCxnSpPr>
        <p:spPr>
          <a:xfrm>
            <a:off x="5231765" y="1556385"/>
            <a:ext cx="1360170" cy="1216025"/>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8" name="菱形 24"/>
          <p:cNvSpPr/>
          <p:nvPr/>
        </p:nvSpPr>
        <p:spPr>
          <a:xfrm>
            <a:off x="5701665" y="2772410"/>
            <a:ext cx="1779905" cy="1379855"/>
          </a:xfrm>
          <a:prstGeom prst="diamond">
            <a:avLst/>
          </a:prstGeom>
          <a:solidFill>
            <a:srgbClr val="FFFFFF"/>
          </a:solidFill>
          <a:ln w="38100" cap="flat" cmpd="sng">
            <a:solidFill>
              <a:schemeClr val="tx1"/>
            </a:solidFill>
            <a:prstDash val="solid"/>
            <a:miter/>
            <a:headEnd type="none" w="med" len="med"/>
            <a:tailEnd type="none" w="med" len="med"/>
          </a:ln>
        </p:spPr>
        <p:txBody>
          <a:bodyPr/>
          <a:p>
            <a:endParaRPr lang="zh-CN" altLang="en-US"/>
          </a:p>
          <a:p>
            <a:endParaRPr lang="zh-CN" altLang="en-US"/>
          </a:p>
        </p:txBody>
      </p:sp>
      <p:cxnSp>
        <p:nvCxnSpPr>
          <p:cNvPr id="19" name="直接箭头连接符 18"/>
          <p:cNvCxnSpPr/>
          <p:nvPr/>
        </p:nvCxnSpPr>
        <p:spPr>
          <a:xfrm>
            <a:off x="5193665" y="3420110"/>
            <a:ext cx="47815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20" name="肘形连接符 19"/>
          <p:cNvCxnSpPr>
            <a:endCxn id="18" idx="2"/>
          </p:cNvCxnSpPr>
          <p:nvPr/>
        </p:nvCxnSpPr>
        <p:spPr>
          <a:xfrm flipV="1">
            <a:off x="5231765" y="4152265"/>
            <a:ext cx="1360170" cy="107696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21" name="文本框 20"/>
          <p:cNvSpPr txBox="1"/>
          <p:nvPr/>
        </p:nvSpPr>
        <p:spPr>
          <a:xfrm>
            <a:off x="5809615" y="3277235"/>
            <a:ext cx="1554480" cy="368300"/>
          </a:xfrm>
          <a:prstGeom prst="rect">
            <a:avLst/>
          </a:prstGeom>
          <a:noFill/>
        </p:spPr>
        <p:txBody>
          <a:bodyPr wrap="none" rtlCol="0">
            <a:spAutoFit/>
          </a:bodyPr>
          <a:p>
            <a:r>
              <a:rPr lang="zh-CN" altLang="en-US"/>
              <a:t>选择支付方式</a:t>
            </a:r>
            <a:endParaRPr lang="zh-CN" altLang="en-US"/>
          </a:p>
        </p:txBody>
      </p:sp>
      <p:cxnSp>
        <p:nvCxnSpPr>
          <p:cNvPr id="26" name="肘形连接符 25"/>
          <p:cNvCxnSpPr>
            <a:endCxn id="31" idx="1"/>
          </p:cNvCxnSpPr>
          <p:nvPr/>
        </p:nvCxnSpPr>
        <p:spPr>
          <a:xfrm rot="16200000">
            <a:off x="7061835" y="2520315"/>
            <a:ext cx="986155" cy="54483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29" name="肘形连接符 28"/>
          <p:cNvCxnSpPr/>
          <p:nvPr/>
        </p:nvCxnSpPr>
        <p:spPr>
          <a:xfrm rot="5400000" flipV="1">
            <a:off x="6976110" y="3949700"/>
            <a:ext cx="1151890" cy="541655"/>
          </a:xfrm>
          <a:prstGeom prst="bentConnector3">
            <a:avLst>
              <a:gd name="adj1" fmla="val 100137"/>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1" name="文本框 30"/>
          <p:cNvSpPr txBox="1"/>
          <p:nvPr/>
        </p:nvSpPr>
        <p:spPr>
          <a:xfrm>
            <a:off x="7827645" y="1700530"/>
            <a:ext cx="416560" cy="1198880"/>
          </a:xfrm>
          <a:prstGeom prst="rect">
            <a:avLst/>
          </a:prstGeom>
          <a:noFill/>
          <a:ln>
            <a:solidFill>
              <a:schemeClr val="tx1"/>
            </a:solidFill>
          </a:ln>
        </p:spPr>
        <p:txBody>
          <a:bodyPr wrap="square" rtlCol="0">
            <a:spAutoFit/>
          </a:bodyPr>
          <a:p>
            <a:pPr algn="ctr"/>
            <a:r>
              <a:rPr lang="zh-CN" altLang="en-US"/>
              <a:t>对公支付</a:t>
            </a:r>
            <a:endParaRPr lang="zh-CN" altLang="en-US"/>
          </a:p>
        </p:txBody>
      </p:sp>
      <p:sp>
        <p:nvSpPr>
          <p:cNvPr id="32" name="文本框 31"/>
          <p:cNvSpPr txBox="1"/>
          <p:nvPr/>
        </p:nvSpPr>
        <p:spPr>
          <a:xfrm>
            <a:off x="7827645" y="3133090"/>
            <a:ext cx="423545" cy="922020"/>
          </a:xfrm>
          <a:prstGeom prst="rect">
            <a:avLst/>
          </a:prstGeom>
          <a:noFill/>
          <a:ln>
            <a:solidFill>
              <a:schemeClr val="tx1"/>
            </a:solidFill>
          </a:ln>
        </p:spPr>
        <p:txBody>
          <a:bodyPr wrap="square" rtlCol="0">
            <a:spAutoFit/>
          </a:bodyPr>
          <a:p>
            <a:pPr algn="ctr"/>
            <a:r>
              <a:rPr lang="zh-CN" altLang="en-US"/>
              <a:t>冲借款</a:t>
            </a:r>
            <a:endParaRPr lang="zh-CN" altLang="en-US"/>
          </a:p>
        </p:txBody>
      </p:sp>
      <p:sp>
        <p:nvSpPr>
          <p:cNvPr id="33" name="文本框 32"/>
          <p:cNvSpPr txBox="1"/>
          <p:nvPr/>
        </p:nvSpPr>
        <p:spPr>
          <a:xfrm>
            <a:off x="7832725" y="4293235"/>
            <a:ext cx="411480" cy="1198880"/>
          </a:xfrm>
          <a:prstGeom prst="rect">
            <a:avLst/>
          </a:prstGeom>
          <a:noFill/>
          <a:ln>
            <a:solidFill>
              <a:schemeClr val="tx1"/>
            </a:solidFill>
          </a:ln>
        </p:spPr>
        <p:txBody>
          <a:bodyPr wrap="square" rtlCol="0">
            <a:spAutoFit/>
          </a:bodyPr>
          <a:p>
            <a:pPr algn="ctr"/>
            <a:r>
              <a:rPr lang="zh-CN" altLang="en-US"/>
              <a:t>对私支付</a:t>
            </a:r>
            <a:endParaRPr lang="zh-CN" altLang="en-US"/>
          </a:p>
        </p:txBody>
      </p:sp>
      <p:cxnSp>
        <p:nvCxnSpPr>
          <p:cNvPr id="35" name="直接箭头连接符 34"/>
          <p:cNvCxnSpPr/>
          <p:nvPr/>
        </p:nvCxnSpPr>
        <p:spPr>
          <a:xfrm>
            <a:off x="7556500" y="3465830"/>
            <a:ext cx="288000"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6" name="右大括号 35"/>
          <p:cNvSpPr/>
          <p:nvPr/>
        </p:nvSpPr>
        <p:spPr>
          <a:xfrm>
            <a:off x="8255000" y="2276475"/>
            <a:ext cx="792480" cy="2520950"/>
          </a:xfrm>
          <a:prstGeom prst="rightBrace">
            <a:avLst>
              <a:gd name="adj1" fmla="val 8333"/>
              <a:gd name="adj2" fmla="val 48790"/>
            </a:avLst>
          </a:prstGeom>
        </p:spPr>
        <p:style>
          <a:lnRef idx="3">
            <a:schemeClr val="accent4"/>
          </a:lnRef>
          <a:fillRef idx="0">
            <a:schemeClr val="accent4"/>
          </a:fillRef>
          <a:effectRef idx="2">
            <a:schemeClr val="accent4"/>
          </a:effectRef>
          <a:fontRef idx="minor">
            <a:schemeClr val="tx1"/>
          </a:fontRef>
        </p:style>
        <p:txBody>
          <a:bodyPr rtlCol="0" anchor="ctr"/>
          <a:p>
            <a:pPr algn="ctr"/>
            <a:endParaRPr lang="zh-CN" altLang="en-US"/>
          </a:p>
        </p:txBody>
      </p:sp>
      <p:sp>
        <p:nvSpPr>
          <p:cNvPr id="37" name="文本框 36"/>
          <p:cNvSpPr txBox="1"/>
          <p:nvPr/>
        </p:nvSpPr>
        <p:spPr>
          <a:xfrm>
            <a:off x="9148445" y="2955290"/>
            <a:ext cx="423545" cy="1198880"/>
          </a:xfrm>
          <a:prstGeom prst="rect">
            <a:avLst/>
          </a:prstGeom>
          <a:noFill/>
          <a:ln>
            <a:solidFill>
              <a:schemeClr val="tx1"/>
            </a:solidFill>
          </a:ln>
        </p:spPr>
        <p:txBody>
          <a:bodyPr wrap="square" rtlCol="0">
            <a:spAutoFit/>
          </a:bodyPr>
          <a:p>
            <a:pPr algn="ctr"/>
            <a:r>
              <a:rPr lang="zh-CN" altLang="en-US"/>
              <a:t>审批签章</a:t>
            </a:r>
            <a:endParaRPr lang="zh-CN" altLang="en-US"/>
          </a:p>
        </p:txBody>
      </p:sp>
      <p:cxnSp>
        <p:nvCxnSpPr>
          <p:cNvPr id="38" name="直接箭头连接符 37"/>
          <p:cNvCxnSpPr/>
          <p:nvPr/>
        </p:nvCxnSpPr>
        <p:spPr>
          <a:xfrm>
            <a:off x="9565640" y="3465830"/>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9" name="文本框 38"/>
          <p:cNvSpPr txBox="1"/>
          <p:nvPr/>
        </p:nvSpPr>
        <p:spPr>
          <a:xfrm>
            <a:off x="9876155" y="2846070"/>
            <a:ext cx="423545" cy="1476375"/>
          </a:xfrm>
          <a:prstGeom prst="rect">
            <a:avLst/>
          </a:prstGeom>
          <a:noFill/>
          <a:ln>
            <a:solidFill>
              <a:schemeClr val="tx1"/>
            </a:solidFill>
          </a:ln>
        </p:spPr>
        <p:txBody>
          <a:bodyPr wrap="square" rtlCol="0">
            <a:spAutoFit/>
          </a:bodyPr>
          <a:p>
            <a:pPr algn="ctr"/>
            <a:r>
              <a:rPr lang="zh-CN" altLang="en-US"/>
              <a:t>打印报销单</a:t>
            </a:r>
            <a:endParaRPr lang="zh-CN" altLang="en-US"/>
          </a:p>
        </p:txBody>
      </p:sp>
      <p:cxnSp>
        <p:nvCxnSpPr>
          <p:cNvPr id="40" name="直接箭头连接符 39"/>
          <p:cNvCxnSpPr/>
          <p:nvPr/>
        </p:nvCxnSpPr>
        <p:spPr>
          <a:xfrm>
            <a:off x="10266680" y="3521075"/>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41" name="文本框 40"/>
          <p:cNvSpPr txBox="1"/>
          <p:nvPr/>
        </p:nvSpPr>
        <p:spPr>
          <a:xfrm>
            <a:off x="10565765" y="2989580"/>
            <a:ext cx="423545" cy="1198880"/>
          </a:xfrm>
          <a:prstGeom prst="rect">
            <a:avLst/>
          </a:prstGeom>
          <a:noFill/>
          <a:ln>
            <a:solidFill>
              <a:schemeClr val="tx1"/>
            </a:solidFill>
          </a:ln>
        </p:spPr>
        <p:txBody>
          <a:bodyPr wrap="square" rtlCol="0">
            <a:spAutoFit/>
          </a:bodyPr>
          <a:p>
            <a:pPr algn="ctr"/>
            <a:r>
              <a:rPr lang="zh-CN" altLang="en-US"/>
              <a:t>单据投递</a:t>
            </a:r>
            <a:endParaRPr lang="zh-CN" altLang="en-US"/>
          </a:p>
        </p:txBody>
      </p:sp>
      <p:sp>
        <p:nvSpPr>
          <p:cNvPr id="12" name="文本框 11"/>
          <p:cNvSpPr txBox="1"/>
          <p:nvPr>
            <p:custDataLst>
              <p:tags r:id="rId5"/>
            </p:custDataLst>
          </p:nvPr>
        </p:nvSpPr>
        <p:spPr>
          <a:xfrm>
            <a:off x="1539875" y="2580005"/>
            <a:ext cx="459740" cy="1682750"/>
          </a:xfrm>
          <a:prstGeom prst="rect">
            <a:avLst/>
          </a:prstGeom>
          <a:noFill/>
          <a:ln w="28575">
            <a:solidFill>
              <a:schemeClr val="tx1"/>
            </a:solidFill>
          </a:ln>
        </p:spPr>
        <p:txBody>
          <a:bodyPr vert="eaVert" wrap="square" rtlCol="0">
            <a:spAutoFit/>
          </a:bodyPr>
          <a:p>
            <a:r>
              <a:rPr lang="en-US" altLang="zh-CN"/>
              <a:t>  </a:t>
            </a:r>
            <a:r>
              <a:rPr lang="zh-CN" altLang="en-US"/>
              <a:t>选择报销项目</a:t>
            </a:r>
            <a:endParaRPr lang="zh-CN" altLang="en-US"/>
          </a:p>
        </p:txBody>
      </p:sp>
      <p:cxnSp>
        <p:nvCxnSpPr>
          <p:cNvPr id="13" name="直接箭头连接符 12"/>
          <p:cNvCxnSpPr/>
          <p:nvPr>
            <p:custDataLst>
              <p:tags r:id="rId6"/>
            </p:custDataLst>
          </p:nvPr>
        </p:nvCxnSpPr>
        <p:spPr>
          <a:xfrm>
            <a:off x="1991360" y="3356610"/>
            <a:ext cx="332740" cy="3175"/>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66470" y="1044576"/>
            <a:ext cx="10259695" cy="368300"/>
          </a:xfrm>
          <a:prstGeom prst="rect">
            <a:avLst/>
          </a:prstGeom>
          <a:noFill/>
          <a:ln w="9525">
            <a:noFill/>
          </a:ln>
        </p:spPr>
        <p:txBody>
          <a:bodyPr wrap="square">
            <a:spAutoFit/>
          </a:bodyPr>
          <a:lstStyle/>
          <a:p>
            <a:r>
              <a:rPr lang="en-US" altLang="zh-CN" dirty="0"/>
              <a:t>       </a:t>
            </a:r>
            <a:r>
              <a:rPr lang="zh-CN" dirty="0"/>
              <a:t>本次出差的相关信息填写完毕并确认无误后，即可点击右上方下一步（支付方式）按钮</a:t>
            </a:r>
            <a:endParaRPr lang="zh-CN"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国内差旅报销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差旅明细</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5"/>
          <a:stretch>
            <a:fillRect/>
          </a:stretch>
        </p:blipFill>
        <p:spPr>
          <a:xfrm>
            <a:off x="0" y="1642110"/>
            <a:ext cx="12299315" cy="52158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564515" y="1097915"/>
            <a:ext cx="10678795" cy="368300"/>
          </a:xfrm>
          <a:prstGeom prst="rect">
            <a:avLst/>
          </a:prstGeom>
          <a:noFill/>
          <a:ln w="9525">
            <a:noFill/>
          </a:ln>
        </p:spPr>
        <p:txBody>
          <a:bodyPr wrap="square">
            <a:spAutoFit/>
          </a:bodyPr>
          <a:lstStyle/>
          <a:p>
            <a:r>
              <a:rPr lang="en-US" dirty="0" smtClean="0"/>
              <a:t>        </a:t>
            </a:r>
            <a:r>
              <a:rPr lang="zh-CN" dirty="0" smtClean="0">
                <a:sym typeface="+mn-ea"/>
              </a:rPr>
              <a:t>根据本次报销的实际发生情况选择相应的支付方式。</a:t>
            </a:r>
            <a:endParaRPr lang="zh-CN" altLang="en-US" dirty="0" smtClean="0">
              <a:solidFill>
                <a:srgbClr val="FF0000"/>
              </a:solidFill>
              <a:sym typeface="+mn-ea"/>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国内差旅报销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支付方式</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endParaRPr>
          </a:p>
        </p:txBody>
      </p:sp>
      <p:pic>
        <p:nvPicPr>
          <p:cNvPr id="3" name="图片 2"/>
          <p:cNvPicPr>
            <a:picLocks noChangeAspect="1"/>
          </p:cNvPicPr>
          <p:nvPr/>
        </p:nvPicPr>
        <p:blipFill>
          <a:blip r:embed="rId5"/>
          <a:stretch>
            <a:fillRect/>
          </a:stretch>
        </p:blipFill>
        <p:spPr>
          <a:xfrm>
            <a:off x="635" y="1772920"/>
            <a:ext cx="12193270" cy="43846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83615" y="953771"/>
            <a:ext cx="10259695" cy="645160"/>
          </a:xfrm>
          <a:prstGeom prst="rect">
            <a:avLst/>
          </a:prstGeom>
          <a:noFill/>
          <a:ln w="9525">
            <a:noFill/>
          </a:ln>
        </p:spPr>
        <p:txBody>
          <a:bodyPr wrap="square">
            <a:spAutoFit/>
          </a:bodyPr>
          <a:lstStyle/>
          <a:p>
            <a:r>
              <a:rPr lang="zh-CN" dirty="0"/>
              <a:t>（1）</a:t>
            </a:r>
            <a:r>
              <a:rPr lang="zh-CN" dirty="0">
                <a:solidFill>
                  <a:srgbClr val="FF0000"/>
                </a:solidFill>
              </a:rPr>
              <a:t>冲借款</a:t>
            </a:r>
            <a:r>
              <a:rPr lang="zh-CN" dirty="0"/>
              <a:t>：在支付方式页面下，点击 “冲借款”</a:t>
            </a:r>
            <a:r>
              <a:rPr lang="en-US" altLang="zh-CN" dirty="0"/>
              <a:t>    </a:t>
            </a:r>
            <a:r>
              <a:rPr lang="zh-CN" dirty="0"/>
              <a:t>按钮</a:t>
            </a:r>
            <a:r>
              <a:rPr lang="en-US" altLang="zh-CN" dirty="0"/>
              <a:t>      </a:t>
            </a:r>
            <a:r>
              <a:rPr lang="zh-CN" dirty="0"/>
              <a:t>。系统界面显示出该负责人项下所有借款，如下图所示：</a:t>
            </a:r>
            <a:endParaRPr lang="zh-CN"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4" name="图片 3"/>
          <p:cNvPicPr>
            <a:picLocks noChangeAspect="1"/>
          </p:cNvPicPr>
          <p:nvPr/>
        </p:nvPicPr>
        <p:blipFill>
          <a:blip r:embed="rId5"/>
          <a:stretch>
            <a:fillRect/>
          </a:stretch>
        </p:blipFill>
        <p:spPr>
          <a:xfrm>
            <a:off x="47625" y="1562735"/>
            <a:ext cx="12129135" cy="1233170"/>
          </a:xfrm>
          <a:prstGeom prst="rect">
            <a:avLst/>
          </a:prstGeom>
        </p:spPr>
      </p:pic>
      <p:pic>
        <p:nvPicPr>
          <p:cNvPr id="7" name="图片 6"/>
          <p:cNvPicPr>
            <a:picLocks noChangeAspect="1"/>
          </p:cNvPicPr>
          <p:nvPr/>
        </p:nvPicPr>
        <p:blipFill>
          <a:blip r:embed="rId6"/>
          <a:stretch>
            <a:fillRect/>
          </a:stretch>
        </p:blipFill>
        <p:spPr>
          <a:xfrm>
            <a:off x="-13970" y="3055620"/>
            <a:ext cx="12190730" cy="3234690"/>
          </a:xfrm>
          <a:prstGeom prst="rect">
            <a:avLst/>
          </a:prstGeom>
        </p:spPr>
      </p:pic>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国内差旅报销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支付方式</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3" name="图片 -2147482611" descr="1744695731538013939999"/>
          <p:cNvPicPr>
            <a:picLocks noChangeAspect="1"/>
          </p:cNvPicPr>
          <p:nvPr/>
        </p:nvPicPr>
        <p:blipFill>
          <a:blip r:embed="rId7"/>
          <a:stretch>
            <a:fillRect/>
          </a:stretch>
        </p:blipFill>
        <p:spPr>
          <a:xfrm>
            <a:off x="6096000" y="937895"/>
            <a:ext cx="365760" cy="36576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83615" y="953771"/>
            <a:ext cx="10259695" cy="368300"/>
          </a:xfrm>
          <a:prstGeom prst="rect">
            <a:avLst/>
          </a:prstGeom>
          <a:noFill/>
          <a:ln w="9525">
            <a:noFill/>
          </a:ln>
        </p:spPr>
        <p:txBody>
          <a:bodyPr wrap="square">
            <a:spAutoFit/>
          </a:bodyPr>
          <a:lstStyle/>
          <a:p>
            <a:r>
              <a:rPr lang="en-US" altLang="zh-CN" dirty="0"/>
              <a:t>      </a:t>
            </a:r>
            <a:r>
              <a:rPr lang="zh-CN" altLang="en-US" dirty="0"/>
              <a:t>（</a:t>
            </a:r>
            <a:r>
              <a:rPr lang="en-US" altLang="zh-CN" dirty="0"/>
              <a:t>2</a:t>
            </a:r>
            <a:r>
              <a:rPr lang="zh-CN" altLang="en-US" dirty="0"/>
              <a:t>）</a:t>
            </a:r>
            <a:r>
              <a:rPr lang="zh-CN" dirty="0">
                <a:solidFill>
                  <a:srgbClr val="FF0000"/>
                </a:solidFill>
              </a:rPr>
              <a:t>对公支付（将金额转到对方单位账户）</a:t>
            </a:r>
            <a:r>
              <a:rPr lang="zh-CN" dirty="0"/>
              <a:t>：</a:t>
            </a:r>
            <a:r>
              <a:rPr lang="zh-CN" dirty="0"/>
              <a:t>有两种录入方式可供选择，第一种：手动录入</a:t>
            </a:r>
            <a:endParaRPr lang="zh-CN"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国内差旅报销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支付方式</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5"/>
          <a:stretch>
            <a:fillRect/>
          </a:stretch>
        </p:blipFill>
        <p:spPr>
          <a:xfrm>
            <a:off x="119380" y="1430655"/>
            <a:ext cx="12198350" cy="741680"/>
          </a:xfrm>
          <a:prstGeom prst="rect">
            <a:avLst/>
          </a:prstGeom>
        </p:spPr>
      </p:pic>
      <p:pic>
        <p:nvPicPr>
          <p:cNvPr id="11" name="图片 10"/>
          <p:cNvPicPr>
            <a:picLocks noChangeAspect="1"/>
          </p:cNvPicPr>
          <p:nvPr/>
        </p:nvPicPr>
        <p:blipFill>
          <a:blip r:embed="rId6"/>
          <a:stretch>
            <a:fillRect/>
          </a:stretch>
        </p:blipFill>
        <p:spPr>
          <a:xfrm>
            <a:off x="983615" y="3860800"/>
            <a:ext cx="10210165" cy="2203450"/>
          </a:xfrm>
          <a:prstGeom prst="rect">
            <a:avLst/>
          </a:prstGeom>
        </p:spPr>
      </p:pic>
      <p:sp>
        <p:nvSpPr>
          <p:cNvPr id="14" name="文本框 13"/>
          <p:cNvSpPr txBox="1"/>
          <p:nvPr/>
        </p:nvSpPr>
        <p:spPr>
          <a:xfrm>
            <a:off x="1038860" y="2659381"/>
            <a:ext cx="10259695" cy="922020"/>
          </a:xfrm>
          <a:prstGeom prst="rect">
            <a:avLst/>
          </a:prstGeom>
          <a:noFill/>
          <a:ln w="9525">
            <a:noFill/>
          </a:ln>
        </p:spPr>
        <p:txBody>
          <a:bodyPr wrap="square">
            <a:spAutoFit/>
          </a:bodyPr>
          <a:p>
            <a:r>
              <a:rPr lang="en-US" altLang="zh-CN" dirty="0"/>
              <a:t>        </a:t>
            </a:r>
            <a:r>
              <a:rPr lang="zh-CN" dirty="0"/>
              <a:t>第二种：在支付选择界面中点击</a:t>
            </a:r>
            <a:r>
              <a:rPr lang="en-US" altLang="zh-CN" dirty="0"/>
              <a:t>                  </a:t>
            </a:r>
            <a:r>
              <a:rPr lang="zh-CN" altLang="en-US" dirty="0"/>
              <a:t>对方单位后的问号，进入如下界面，检索曾经录入过的单位名称。</a:t>
            </a:r>
            <a:endParaRPr lang="zh-CN" altLang="en-US" dirty="0"/>
          </a:p>
          <a:p>
            <a:r>
              <a:rPr lang="en-US" altLang="zh-CN" dirty="0"/>
              <a:t>        </a:t>
            </a:r>
            <a:r>
              <a:rPr lang="zh-CN" altLang="en-US" dirty="0"/>
              <a:t>对于在检索时无法找到对方单位信息，可在页面中点击新增按钮，把该单位信息存入系统中。</a:t>
            </a:r>
            <a:endParaRPr lang="zh-CN" altLang="en-US" dirty="0"/>
          </a:p>
        </p:txBody>
      </p:sp>
      <p:pic>
        <p:nvPicPr>
          <p:cNvPr id="15" name="图片 14"/>
          <p:cNvPicPr>
            <a:picLocks noChangeAspect="1"/>
          </p:cNvPicPr>
          <p:nvPr/>
        </p:nvPicPr>
        <p:blipFill>
          <a:blip r:embed="rId7"/>
          <a:stretch>
            <a:fillRect/>
          </a:stretch>
        </p:blipFill>
        <p:spPr>
          <a:xfrm>
            <a:off x="4871720" y="2564765"/>
            <a:ext cx="990600" cy="4413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83615" y="1384301"/>
            <a:ext cx="10259695" cy="645160"/>
          </a:xfrm>
          <a:prstGeom prst="rect">
            <a:avLst/>
          </a:prstGeom>
          <a:noFill/>
          <a:ln w="9525">
            <a:noFill/>
          </a:ln>
        </p:spPr>
        <p:txBody>
          <a:bodyPr wrap="square">
            <a:spAutoFit/>
          </a:bodyPr>
          <a:lstStyle/>
          <a:p>
            <a:r>
              <a:rPr lang="zh-CN" altLang="en-US" dirty="0">
                <a:sym typeface="+mn-ea"/>
              </a:rPr>
              <a:t>（</a:t>
            </a:r>
            <a:r>
              <a:rPr lang="en-US" altLang="zh-CN" dirty="0">
                <a:sym typeface="+mn-ea"/>
              </a:rPr>
              <a:t>3</a:t>
            </a:r>
            <a:r>
              <a:rPr lang="zh-CN" altLang="en-US" dirty="0">
                <a:sym typeface="+mn-ea"/>
              </a:rPr>
              <a:t>）</a:t>
            </a:r>
            <a:r>
              <a:rPr lang="zh-CN" dirty="0">
                <a:solidFill>
                  <a:srgbClr val="FF0000"/>
                </a:solidFill>
                <a:sym typeface="+mn-ea"/>
              </a:rPr>
              <a:t>对私支付：</a:t>
            </a:r>
            <a:r>
              <a:rPr lang="zh-CN" dirty="0">
                <a:solidFill>
                  <a:schemeClr val="tx1"/>
                </a:solidFill>
                <a:sym typeface="+mn-ea"/>
              </a:rPr>
              <a:t>选择网银对私（校外），</a:t>
            </a:r>
            <a:r>
              <a:rPr lang="zh-CN" dirty="0">
                <a:sym typeface="+mn-ea"/>
              </a:rPr>
              <a:t>输入对方人员姓名，卡类型，对方个人银行卡号及金额</a:t>
            </a:r>
            <a:endParaRPr lang="zh-CN" dirty="0"/>
          </a:p>
          <a:p>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953135"/>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国内差旅报销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支付方式</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a:p>
            <a:pPr>
              <a:buClrTx/>
              <a:buSzTx/>
              <a:buFontTx/>
            </a:pP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16" name="图片 15"/>
          <p:cNvPicPr>
            <a:picLocks noChangeAspect="1"/>
          </p:cNvPicPr>
          <p:nvPr/>
        </p:nvPicPr>
        <p:blipFill>
          <a:blip r:embed="rId5"/>
          <a:stretch>
            <a:fillRect/>
          </a:stretch>
        </p:blipFill>
        <p:spPr>
          <a:xfrm>
            <a:off x="1559560" y="2348865"/>
            <a:ext cx="9001125" cy="10566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83615" y="1025526"/>
            <a:ext cx="10259695" cy="1476375"/>
          </a:xfrm>
          <a:prstGeom prst="rect">
            <a:avLst/>
          </a:prstGeom>
          <a:noFill/>
          <a:ln w="9525">
            <a:noFill/>
          </a:ln>
        </p:spPr>
        <p:txBody>
          <a:bodyPr wrap="square">
            <a:spAutoFit/>
          </a:bodyPr>
          <a:lstStyle/>
          <a:p>
            <a:r>
              <a:rPr lang="en-US" altLang="zh-CN" dirty="0"/>
              <a:t>   </a:t>
            </a:r>
            <a:endParaRPr lang="zh-CN" altLang="en-US" dirty="0"/>
          </a:p>
          <a:p>
            <a:endParaRPr lang="zh-CN" altLang="en-US" dirty="0"/>
          </a:p>
          <a:p>
            <a:r>
              <a:rPr lang="en-US" altLang="zh-CN" dirty="0"/>
              <a:t>        </a:t>
            </a:r>
            <a:r>
              <a:rPr lang="zh-CN" altLang="en-US" dirty="0"/>
              <a:t>在所有支付方式全部填写完毕后，（</a:t>
            </a:r>
            <a:r>
              <a:rPr lang="en-US" altLang="zh-CN" dirty="0"/>
              <a:t>1</a:t>
            </a:r>
            <a:r>
              <a:rPr lang="zh-CN" altLang="en-US" dirty="0"/>
              <a:t>）若选择</a:t>
            </a:r>
            <a:r>
              <a:rPr lang="zh-CN" altLang="en-US" dirty="0">
                <a:solidFill>
                  <a:srgbClr val="FF0000"/>
                </a:solidFill>
              </a:rPr>
              <a:t>线下审批</a:t>
            </a:r>
            <a:r>
              <a:rPr lang="zh-CN" altLang="en-US" dirty="0"/>
              <a:t>，点击下一步（提交线下审批），直接打印单据，相关负责人进行线下签批。（</a:t>
            </a:r>
            <a:r>
              <a:rPr lang="en-US" altLang="zh-CN" dirty="0"/>
              <a:t>2</a:t>
            </a:r>
            <a:r>
              <a:rPr lang="zh-CN" altLang="en-US" dirty="0"/>
              <a:t>）若选择</a:t>
            </a:r>
            <a:r>
              <a:rPr lang="zh-CN" altLang="en-US" dirty="0">
                <a:solidFill>
                  <a:srgbClr val="FF0000"/>
                </a:solidFill>
              </a:rPr>
              <a:t>线上审批</a:t>
            </a:r>
            <a:r>
              <a:rPr lang="zh-CN" altLang="en-US" dirty="0"/>
              <a:t>，点击下一步（提交线上审批）按钮，下一步将进行线上审批操作。</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953135"/>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国内差旅报销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支付方式</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a:p>
            <a:pPr>
              <a:buClrTx/>
              <a:buSzTx/>
              <a:buFontTx/>
            </a:pP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3" name="图片 2"/>
          <p:cNvPicPr>
            <a:picLocks noChangeAspect="1"/>
          </p:cNvPicPr>
          <p:nvPr>
            <p:custDataLst>
              <p:tags r:id="rId5"/>
            </p:custDataLst>
          </p:nvPr>
        </p:nvPicPr>
        <p:blipFill>
          <a:blip r:embed="rId6"/>
          <a:stretch>
            <a:fillRect/>
          </a:stretch>
        </p:blipFill>
        <p:spPr>
          <a:xfrm>
            <a:off x="263525" y="2708910"/>
            <a:ext cx="11831955" cy="38277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83615" y="1025526"/>
            <a:ext cx="10259695" cy="368300"/>
          </a:xfrm>
          <a:prstGeom prst="rect">
            <a:avLst/>
          </a:prstGeom>
          <a:noFill/>
          <a:ln w="9525">
            <a:noFill/>
          </a:ln>
        </p:spPr>
        <p:txBody>
          <a:bodyPr wrap="square">
            <a:spAutoFit/>
          </a:bodyPr>
          <a:lstStyle/>
          <a:p>
            <a:r>
              <a:rPr lang="en-US" altLang="zh-CN" dirty="0"/>
              <a:t>       </a:t>
            </a:r>
            <a:r>
              <a:rPr lang="zh-CN" altLang="en-US" dirty="0"/>
              <a:t>提交审批后将出现如下界面，请经办人核对单据信息、支付信息是否正确、审批流程是否正确。</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提交线上审批</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5"/>
          <a:stretch>
            <a:fillRect/>
          </a:stretch>
        </p:blipFill>
        <p:spPr>
          <a:xfrm>
            <a:off x="1947545" y="1373505"/>
            <a:ext cx="8872855" cy="546989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83615" y="1025526"/>
            <a:ext cx="10259695" cy="922020"/>
          </a:xfrm>
          <a:prstGeom prst="rect">
            <a:avLst/>
          </a:prstGeom>
          <a:noFill/>
          <a:ln w="9525">
            <a:noFill/>
          </a:ln>
        </p:spPr>
        <p:txBody>
          <a:bodyPr wrap="square">
            <a:spAutoFit/>
          </a:bodyPr>
          <a:lstStyle/>
          <a:p>
            <a:r>
              <a:rPr lang="en-US" altLang="zh-CN" dirty="0"/>
              <a:t>       </a:t>
            </a:r>
            <a:r>
              <a:rPr lang="zh-CN" altLang="en-US" dirty="0"/>
              <a:t>经办人需要将与报销有关的所有材料电子版上传至系统中，以供各级审批人查阅。上传电子附件有两种方式，（</a:t>
            </a:r>
            <a:r>
              <a:rPr lang="en-US" altLang="zh-CN" dirty="0"/>
              <a:t>1</a:t>
            </a:r>
            <a:r>
              <a:rPr lang="zh-CN" altLang="en-US" dirty="0">
                <a:solidFill>
                  <a:srgbClr val="FF0000"/>
                </a:solidFill>
              </a:rPr>
              <a:t>）电脑端附件上传</a:t>
            </a:r>
            <a:r>
              <a:rPr lang="zh-CN" altLang="en-US" dirty="0"/>
              <a:t>，按图中操作步骤，</a:t>
            </a:r>
            <a:r>
              <a:rPr lang="zh-CN" altLang="en-US" dirty="0">
                <a:sym typeface="+mn-ea"/>
              </a:rPr>
              <a:t>所有上传的文件状态为上传成功后，即可点击上方的关闭上传按钮</a:t>
            </a:r>
            <a:r>
              <a:rPr lang="zh-CN" altLang="en-US" dirty="0">
                <a:solidFill>
                  <a:schemeClr val="tx1"/>
                </a:solidFill>
              </a:rPr>
              <a:t>。</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提交审批</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5"/>
          <a:stretch>
            <a:fillRect/>
          </a:stretch>
        </p:blipFill>
        <p:spPr>
          <a:xfrm>
            <a:off x="263525" y="2708910"/>
            <a:ext cx="4816475" cy="3523615"/>
          </a:xfrm>
          <a:prstGeom prst="rect">
            <a:avLst/>
          </a:prstGeom>
        </p:spPr>
      </p:pic>
      <p:pic>
        <p:nvPicPr>
          <p:cNvPr id="4" name="图片 3"/>
          <p:cNvPicPr>
            <a:picLocks noChangeAspect="1"/>
          </p:cNvPicPr>
          <p:nvPr/>
        </p:nvPicPr>
        <p:blipFill>
          <a:blip r:embed="rId6"/>
          <a:stretch>
            <a:fillRect/>
          </a:stretch>
        </p:blipFill>
        <p:spPr>
          <a:xfrm>
            <a:off x="5088255" y="2348865"/>
            <a:ext cx="6990715" cy="389509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83615" y="1025526"/>
            <a:ext cx="10259695" cy="922020"/>
          </a:xfrm>
          <a:prstGeom prst="rect">
            <a:avLst/>
          </a:prstGeom>
          <a:noFill/>
          <a:ln w="9525">
            <a:noFill/>
          </a:ln>
        </p:spPr>
        <p:txBody>
          <a:bodyPr wrap="square">
            <a:spAutoFit/>
          </a:bodyPr>
          <a:lstStyle/>
          <a:p>
            <a:r>
              <a:rPr lang="en-US" altLang="zh-CN" dirty="0"/>
              <a:t>       </a:t>
            </a:r>
            <a:r>
              <a:rPr lang="zh-CN" altLang="en-US" dirty="0"/>
              <a:t>（</a:t>
            </a:r>
            <a:r>
              <a:rPr lang="en-US" altLang="zh-CN" dirty="0"/>
              <a:t>2</a:t>
            </a:r>
            <a:r>
              <a:rPr lang="zh-CN" altLang="en-US" dirty="0"/>
              <a:t>）</a:t>
            </a:r>
            <a:r>
              <a:rPr lang="zh-CN" altLang="en-US" dirty="0">
                <a:solidFill>
                  <a:srgbClr val="FF0000"/>
                </a:solidFill>
              </a:rPr>
              <a:t>手机端扫码上传</a:t>
            </a:r>
            <a:r>
              <a:rPr lang="zh-CN" altLang="en-US" dirty="0"/>
              <a:t>，点击该功能后将出现一个带二维码的新窗口，用手机扫描窗口中的二维码，扫描完后将出现编号③的新窗口，然后点击选择图片按钮，在新的窗口中选择用相机拍照还是选择手机中已有照片。（备注：</a:t>
            </a:r>
            <a:r>
              <a:rPr lang="zh-CN" altLang="en-US" dirty="0">
                <a:solidFill>
                  <a:srgbClr val="FF0000"/>
                </a:solidFill>
              </a:rPr>
              <a:t>手机端扫码上传附件时，手机必须连接校园网</a:t>
            </a:r>
            <a:r>
              <a:rPr lang="zh-CN" altLang="en-US" dirty="0"/>
              <a:t>）</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提交审批</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5"/>
          <a:stretch>
            <a:fillRect/>
          </a:stretch>
        </p:blipFill>
        <p:spPr>
          <a:xfrm>
            <a:off x="622935" y="4464685"/>
            <a:ext cx="1771650" cy="2352675"/>
          </a:xfrm>
          <a:prstGeom prst="rect">
            <a:avLst/>
          </a:prstGeom>
        </p:spPr>
      </p:pic>
      <p:pic>
        <p:nvPicPr>
          <p:cNvPr id="7" name="图片 6"/>
          <p:cNvPicPr>
            <a:picLocks noChangeAspect="1"/>
          </p:cNvPicPr>
          <p:nvPr/>
        </p:nvPicPr>
        <p:blipFill>
          <a:blip r:embed="rId6"/>
          <a:stretch>
            <a:fillRect/>
          </a:stretch>
        </p:blipFill>
        <p:spPr>
          <a:xfrm>
            <a:off x="695325" y="2029460"/>
            <a:ext cx="4455795" cy="2247900"/>
          </a:xfrm>
          <a:prstGeom prst="rect">
            <a:avLst/>
          </a:prstGeom>
        </p:spPr>
      </p:pic>
      <p:pic>
        <p:nvPicPr>
          <p:cNvPr id="9" name="图片 21"/>
          <p:cNvPicPr>
            <a:picLocks noChangeAspect="1" noChangeArrowheads="1"/>
          </p:cNvPicPr>
          <p:nvPr/>
        </p:nvPicPr>
        <p:blipFill>
          <a:blip r:embed="rId7" cstate="print"/>
          <a:srcRect/>
          <a:stretch>
            <a:fillRect/>
          </a:stretch>
        </p:blipFill>
        <p:spPr>
          <a:xfrm>
            <a:off x="6067425" y="3284855"/>
            <a:ext cx="2875915" cy="3531870"/>
          </a:xfrm>
          <a:prstGeom prst="rect">
            <a:avLst/>
          </a:prstGeom>
          <a:noFill/>
          <a:ln w="9525">
            <a:noFill/>
            <a:miter lim="800000"/>
            <a:headEnd/>
            <a:tailEnd/>
          </a:ln>
        </p:spPr>
      </p:pic>
      <p:pic>
        <p:nvPicPr>
          <p:cNvPr id="10" name="图片 24"/>
          <p:cNvPicPr>
            <a:picLocks noChangeAspect="1" noChangeArrowheads="1"/>
          </p:cNvPicPr>
          <p:nvPr/>
        </p:nvPicPr>
        <p:blipFill>
          <a:blip r:embed="rId8" cstate="print"/>
          <a:srcRect/>
          <a:stretch>
            <a:fillRect/>
          </a:stretch>
        </p:blipFill>
        <p:spPr>
          <a:xfrm>
            <a:off x="9082405" y="3140710"/>
            <a:ext cx="3111500" cy="3676650"/>
          </a:xfrm>
          <a:prstGeom prst="rect">
            <a:avLst/>
          </a:prstGeom>
          <a:noFill/>
          <a:ln w="9525">
            <a:noFill/>
            <a:miter lim="800000"/>
            <a:headEnd/>
            <a:tailEnd/>
          </a:ln>
        </p:spPr>
      </p:pic>
      <p:sp>
        <p:nvSpPr>
          <p:cNvPr id="11" name="文本框 10"/>
          <p:cNvSpPr txBox="1"/>
          <p:nvPr/>
        </p:nvSpPr>
        <p:spPr>
          <a:xfrm>
            <a:off x="0" y="1988820"/>
            <a:ext cx="588645" cy="521970"/>
          </a:xfrm>
          <a:prstGeom prst="rect">
            <a:avLst/>
          </a:prstGeom>
          <a:gradFill>
            <a:gsLst>
              <a:gs pos="0">
                <a:srgbClr val="E30000"/>
              </a:gs>
              <a:gs pos="100000">
                <a:srgbClr val="760303"/>
              </a:gs>
            </a:gsLst>
            <a:lin ang="5400000" scaled="0"/>
          </a:gradFill>
        </p:spPr>
        <p:txBody>
          <a:bodyPr wrap="square" rtlCol="0" anchor="t">
            <a:spAutoFit/>
          </a:bodyPr>
          <a:p>
            <a:r>
              <a:rPr lang="zh-CN" altLang="en-US" sz="2800">
                <a:latin typeface="Calibri" panose="020F0502020204030204" charset="0"/>
              </a:rPr>
              <a:t>①</a:t>
            </a:r>
            <a:endParaRPr lang="zh-CN" altLang="en-US" sz="2800">
              <a:latin typeface="Calibri" panose="020F0502020204030204" charset="0"/>
            </a:endParaRPr>
          </a:p>
        </p:txBody>
      </p:sp>
      <p:sp>
        <p:nvSpPr>
          <p:cNvPr id="14" name="文本框 13"/>
          <p:cNvSpPr txBox="1"/>
          <p:nvPr/>
        </p:nvSpPr>
        <p:spPr>
          <a:xfrm>
            <a:off x="0" y="4509135"/>
            <a:ext cx="589280" cy="583565"/>
          </a:xfrm>
          <a:prstGeom prst="rect">
            <a:avLst/>
          </a:prstGeom>
          <a:gradFill>
            <a:gsLst>
              <a:gs pos="0">
                <a:srgbClr val="E30000"/>
              </a:gs>
              <a:gs pos="100000">
                <a:srgbClr val="760303"/>
              </a:gs>
            </a:gsLst>
            <a:lin ang="5400000" scaled="0"/>
          </a:gradFill>
        </p:spPr>
        <p:txBody>
          <a:bodyPr wrap="none" rtlCol="0" anchor="t">
            <a:spAutoFit/>
          </a:bodyPr>
          <a:p>
            <a:r>
              <a:rPr lang="zh-CN" altLang="en-US" sz="3200">
                <a:latin typeface="Calibri" panose="020F0502020204030204" charset="0"/>
              </a:rPr>
              <a:t>②</a:t>
            </a:r>
            <a:endParaRPr lang="zh-CN" altLang="en-US" sz="3200">
              <a:latin typeface="Calibri" panose="020F0502020204030204" charset="0"/>
            </a:endParaRPr>
          </a:p>
        </p:txBody>
      </p:sp>
      <p:sp>
        <p:nvSpPr>
          <p:cNvPr id="15" name="文本框 14"/>
          <p:cNvSpPr txBox="1"/>
          <p:nvPr/>
        </p:nvSpPr>
        <p:spPr>
          <a:xfrm>
            <a:off x="6167755" y="2701290"/>
            <a:ext cx="589280" cy="583565"/>
          </a:xfrm>
          <a:prstGeom prst="rect">
            <a:avLst/>
          </a:prstGeom>
          <a:gradFill>
            <a:gsLst>
              <a:gs pos="0">
                <a:srgbClr val="E30000"/>
              </a:gs>
              <a:gs pos="100000">
                <a:srgbClr val="760303"/>
              </a:gs>
            </a:gsLst>
            <a:lin ang="5400000" scaled="0"/>
          </a:gradFill>
        </p:spPr>
        <p:txBody>
          <a:bodyPr wrap="square" rtlCol="0" anchor="t">
            <a:spAutoFit/>
          </a:bodyPr>
          <a:p>
            <a:r>
              <a:rPr lang="zh-CN" altLang="en-US" sz="3200">
                <a:latin typeface="Calibri" panose="020F0502020204030204" charset="0"/>
              </a:rPr>
              <a:t>③</a:t>
            </a:r>
            <a:endParaRPr lang="zh-CN" altLang="en-US" sz="3200">
              <a:latin typeface="Calibri" panose="020F0502020204030204" charset="0"/>
            </a:endParaRPr>
          </a:p>
        </p:txBody>
      </p:sp>
      <p:sp>
        <p:nvSpPr>
          <p:cNvPr id="16" name="文本框 15"/>
          <p:cNvSpPr txBox="1"/>
          <p:nvPr/>
        </p:nvSpPr>
        <p:spPr>
          <a:xfrm>
            <a:off x="9120505" y="2628900"/>
            <a:ext cx="589280" cy="583565"/>
          </a:xfrm>
          <a:prstGeom prst="rect">
            <a:avLst/>
          </a:prstGeom>
          <a:gradFill>
            <a:gsLst>
              <a:gs pos="0">
                <a:srgbClr val="E30000"/>
              </a:gs>
              <a:gs pos="100000">
                <a:srgbClr val="760303"/>
              </a:gs>
            </a:gsLst>
            <a:lin ang="5400000" scaled="0"/>
          </a:gradFill>
        </p:spPr>
        <p:txBody>
          <a:bodyPr wrap="none" rtlCol="0" anchor="t">
            <a:spAutoFit/>
          </a:bodyPr>
          <a:p>
            <a:r>
              <a:rPr lang="zh-CN" altLang="en-US" sz="3200">
                <a:latin typeface="Calibri" panose="020F0502020204030204" charset="0"/>
              </a:rPr>
              <a:t>④</a:t>
            </a:r>
            <a:endParaRPr lang="zh-CN" altLang="en-US" sz="3200">
              <a:latin typeface="Calibri" panose="020F05020202040302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83615" y="1025526"/>
            <a:ext cx="10259695" cy="368300"/>
          </a:xfrm>
          <a:prstGeom prst="rect">
            <a:avLst/>
          </a:prstGeom>
          <a:noFill/>
          <a:ln w="9525">
            <a:noFill/>
          </a:ln>
        </p:spPr>
        <p:txBody>
          <a:bodyPr wrap="square">
            <a:spAutoFit/>
          </a:bodyPr>
          <a:lstStyle/>
          <a:p>
            <a:r>
              <a:rPr lang="en-US" altLang="zh-CN" dirty="0"/>
              <a:t>       </a:t>
            </a:r>
            <a:r>
              <a:rPr lang="zh-CN" altLang="en-US" dirty="0"/>
              <a:t>图片添加完毕之后开始上传。然后点关闭上传按钮返回到提交审批界面。</a:t>
            </a:r>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提交审批</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4" name="图片 27"/>
          <p:cNvPicPr>
            <a:picLocks noChangeAspect="1" noChangeArrowheads="1"/>
          </p:cNvPicPr>
          <p:nvPr/>
        </p:nvPicPr>
        <p:blipFill>
          <a:blip r:embed="rId5" cstate="print"/>
          <a:srcRect/>
          <a:stretch>
            <a:fillRect/>
          </a:stretch>
        </p:blipFill>
        <p:spPr>
          <a:xfrm>
            <a:off x="1750060" y="2174240"/>
            <a:ext cx="3096895" cy="4711700"/>
          </a:xfrm>
          <a:prstGeom prst="rect">
            <a:avLst/>
          </a:prstGeom>
          <a:noFill/>
          <a:ln w="9525">
            <a:noFill/>
            <a:miter lim="800000"/>
            <a:headEnd/>
            <a:tailEnd/>
          </a:ln>
        </p:spPr>
      </p:pic>
      <p:pic>
        <p:nvPicPr>
          <p:cNvPr id="17" name="图片 30"/>
          <p:cNvPicPr>
            <a:picLocks noChangeAspect="1" noChangeArrowheads="1"/>
          </p:cNvPicPr>
          <p:nvPr/>
        </p:nvPicPr>
        <p:blipFill>
          <a:blip r:embed="rId6" cstate="print"/>
          <a:srcRect/>
          <a:stretch>
            <a:fillRect/>
          </a:stretch>
        </p:blipFill>
        <p:spPr>
          <a:xfrm>
            <a:off x="5664200" y="2175510"/>
            <a:ext cx="3722370" cy="468693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1113155" y="293370"/>
            <a:ext cx="10625455"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1.</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网上报销系统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FF0000"/>
                </a:solidFill>
                <a:latin typeface="宋体" panose="02010600030101010101" pitchFamily="2" charset="-122"/>
                <a:cs typeface="宋体" panose="02010600030101010101" pitchFamily="2" charset="-122"/>
              </a:rPr>
              <a:t>线下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审批流程图</a:t>
            </a:r>
            <a:endParaRPr lang="zh-CN" sz="2800" b="1" dirty="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7"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8"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3" name="文本框 2"/>
          <p:cNvSpPr txBox="1"/>
          <p:nvPr/>
        </p:nvSpPr>
        <p:spPr>
          <a:xfrm>
            <a:off x="695325" y="2811780"/>
            <a:ext cx="459740" cy="1190625"/>
          </a:xfrm>
          <a:prstGeom prst="rect">
            <a:avLst/>
          </a:prstGeom>
          <a:noFill/>
          <a:ln w="28575">
            <a:solidFill>
              <a:schemeClr val="tx1"/>
            </a:solidFill>
          </a:ln>
        </p:spPr>
        <p:txBody>
          <a:bodyPr vert="eaVert" wrap="square" rtlCol="0">
            <a:spAutoFit/>
          </a:bodyPr>
          <a:p>
            <a:r>
              <a:rPr lang="en-US" altLang="zh-CN"/>
              <a:t>  </a:t>
            </a:r>
            <a:r>
              <a:rPr lang="zh-CN" altLang="en-US"/>
              <a:t>登陆系统</a:t>
            </a:r>
            <a:endParaRPr lang="zh-CN" altLang="en-US"/>
          </a:p>
        </p:txBody>
      </p:sp>
      <p:cxnSp>
        <p:nvCxnSpPr>
          <p:cNvPr id="4" name="直接箭头连接符 3"/>
          <p:cNvCxnSpPr/>
          <p:nvPr/>
        </p:nvCxnSpPr>
        <p:spPr>
          <a:xfrm>
            <a:off x="1155065" y="3335655"/>
            <a:ext cx="404495" cy="20955"/>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073743880" name="菱形 24"/>
          <p:cNvSpPr/>
          <p:nvPr/>
        </p:nvSpPr>
        <p:spPr>
          <a:xfrm>
            <a:off x="2273935" y="2640965"/>
            <a:ext cx="2141855" cy="1432560"/>
          </a:xfrm>
          <a:prstGeom prst="diamond">
            <a:avLst/>
          </a:prstGeom>
          <a:solidFill>
            <a:srgbClr val="FFFFFF"/>
          </a:solidFill>
          <a:ln w="38100" cap="flat" cmpd="sng">
            <a:solidFill>
              <a:schemeClr val="tx1"/>
            </a:solidFill>
            <a:prstDash val="solid"/>
            <a:miter/>
            <a:headEnd type="none" w="med" len="med"/>
            <a:tailEnd type="none" w="med" len="med"/>
          </a:ln>
        </p:spPr>
        <p:txBody>
          <a:bodyPr/>
          <a:p>
            <a:endParaRPr lang="zh-CN" altLang="en-US"/>
          </a:p>
          <a:p>
            <a:endParaRPr lang="zh-CN" altLang="en-US"/>
          </a:p>
        </p:txBody>
      </p:sp>
      <p:sp>
        <p:nvSpPr>
          <p:cNvPr id="1073743885" name="文本框 35"/>
          <p:cNvSpPr txBox="1"/>
          <p:nvPr/>
        </p:nvSpPr>
        <p:spPr>
          <a:xfrm>
            <a:off x="2578100" y="3140710"/>
            <a:ext cx="1553845" cy="284480"/>
          </a:xfrm>
          <a:prstGeom prst="rect">
            <a:avLst/>
          </a:prstGeom>
          <a:solidFill>
            <a:srgbClr val="FFFFFF"/>
          </a:solidFill>
          <a:ln w="9525">
            <a:noFill/>
          </a:ln>
        </p:spPr>
        <p:txBody>
          <a:bodyPr lIns="88884" tIns="50796" rIns="88884" bIns="50796"/>
          <a:p>
            <a:r>
              <a:rPr lang="zh-CN" altLang="en-US"/>
              <a:t>选择报销类别</a:t>
            </a:r>
            <a:endParaRPr lang="zh-CN" altLang="en-US"/>
          </a:p>
          <a:p>
            <a:endParaRPr lang="zh-CN" altLang="en-US"/>
          </a:p>
        </p:txBody>
      </p:sp>
      <p:cxnSp>
        <p:nvCxnSpPr>
          <p:cNvPr id="9" name="肘形连接符 8"/>
          <p:cNvCxnSpPr/>
          <p:nvPr/>
        </p:nvCxnSpPr>
        <p:spPr>
          <a:xfrm rot="16200000">
            <a:off x="3488055" y="1341120"/>
            <a:ext cx="1200785" cy="148717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10" name="直接箭头连接符 9"/>
          <p:cNvCxnSpPr/>
          <p:nvPr/>
        </p:nvCxnSpPr>
        <p:spPr>
          <a:xfrm>
            <a:off x="4415790" y="3338830"/>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11" name="肘形连接符 10"/>
          <p:cNvCxnSpPr/>
          <p:nvPr/>
        </p:nvCxnSpPr>
        <p:spPr>
          <a:xfrm rot="5400000" flipV="1">
            <a:off x="3470275" y="3867150"/>
            <a:ext cx="1164590" cy="141478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4" name="文本框 13"/>
          <p:cNvSpPr txBox="1"/>
          <p:nvPr/>
        </p:nvSpPr>
        <p:spPr>
          <a:xfrm>
            <a:off x="4780280" y="934720"/>
            <a:ext cx="416560" cy="1198880"/>
          </a:xfrm>
          <a:prstGeom prst="rect">
            <a:avLst/>
          </a:prstGeom>
          <a:noFill/>
          <a:ln>
            <a:solidFill>
              <a:schemeClr val="tx1"/>
            </a:solidFill>
          </a:ln>
        </p:spPr>
        <p:txBody>
          <a:bodyPr wrap="square" rtlCol="0">
            <a:spAutoFit/>
          </a:bodyPr>
          <a:p>
            <a:pPr algn="ctr"/>
            <a:r>
              <a:rPr lang="zh-CN" altLang="en-US"/>
              <a:t>日常报销</a:t>
            </a:r>
            <a:endParaRPr lang="zh-CN" altLang="en-US"/>
          </a:p>
        </p:txBody>
      </p:sp>
      <p:sp>
        <p:nvSpPr>
          <p:cNvPr id="15" name="文本框 14"/>
          <p:cNvSpPr txBox="1"/>
          <p:nvPr/>
        </p:nvSpPr>
        <p:spPr>
          <a:xfrm>
            <a:off x="4763770" y="2712085"/>
            <a:ext cx="423545" cy="1476375"/>
          </a:xfrm>
          <a:prstGeom prst="rect">
            <a:avLst/>
          </a:prstGeom>
          <a:noFill/>
          <a:ln>
            <a:solidFill>
              <a:schemeClr val="tx1"/>
            </a:solidFill>
          </a:ln>
        </p:spPr>
        <p:txBody>
          <a:bodyPr wrap="square" rtlCol="0">
            <a:spAutoFit/>
          </a:bodyPr>
          <a:p>
            <a:pPr algn="ctr"/>
            <a:r>
              <a:rPr lang="zh-CN" altLang="en-US"/>
              <a:t>差旅费报销</a:t>
            </a:r>
            <a:endParaRPr lang="zh-CN" altLang="en-US"/>
          </a:p>
        </p:txBody>
      </p:sp>
      <p:sp>
        <p:nvSpPr>
          <p:cNvPr id="16" name="文本框 15"/>
          <p:cNvSpPr txBox="1"/>
          <p:nvPr/>
        </p:nvSpPr>
        <p:spPr>
          <a:xfrm>
            <a:off x="4747260" y="4561205"/>
            <a:ext cx="440690" cy="1198880"/>
          </a:xfrm>
          <a:prstGeom prst="rect">
            <a:avLst/>
          </a:prstGeom>
          <a:noFill/>
          <a:ln>
            <a:solidFill>
              <a:schemeClr val="tx1"/>
            </a:solidFill>
          </a:ln>
        </p:spPr>
        <p:txBody>
          <a:bodyPr wrap="square" rtlCol="0">
            <a:spAutoFit/>
          </a:bodyPr>
          <a:p>
            <a:pPr algn="ctr"/>
            <a:r>
              <a:rPr lang="zh-CN" altLang="en-US"/>
              <a:t>借款业务</a:t>
            </a:r>
            <a:endParaRPr lang="zh-CN" altLang="en-US"/>
          </a:p>
        </p:txBody>
      </p:sp>
      <p:cxnSp>
        <p:nvCxnSpPr>
          <p:cNvPr id="17" name="肘形连接符 16"/>
          <p:cNvCxnSpPr>
            <a:endCxn id="18" idx="0"/>
          </p:cNvCxnSpPr>
          <p:nvPr/>
        </p:nvCxnSpPr>
        <p:spPr>
          <a:xfrm>
            <a:off x="5231765" y="1556385"/>
            <a:ext cx="1360170" cy="1216025"/>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8" name="菱形 24"/>
          <p:cNvSpPr/>
          <p:nvPr/>
        </p:nvSpPr>
        <p:spPr>
          <a:xfrm>
            <a:off x="5701665" y="2772410"/>
            <a:ext cx="1779905" cy="1379855"/>
          </a:xfrm>
          <a:prstGeom prst="diamond">
            <a:avLst/>
          </a:prstGeom>
          <a:solidFill>
            <a:srgbClr val="FFFFFF"/>
          </a:solidFill>
          <a:ln w="38100" cap="flat" cmpd="sng">
            <a:solidFill>
              <a:schemeClr val="tx1"/>
            </a:solidFill>
            <a:prstDash val="solid"/>
            <a:miter/>
            <a:headEnd type="none" w="med" len="med"/>
            <a:tailEnd type="none" w="med" len="med"/>
          </a:ln>
        </p:spPr>
        <p:txBody>
          <a:bodyPr/>
          <a:p>
            <a:endParaRPr lang="zh-CN" altLang="en-US"/>
          </a:p>
          <a:p>
            <a:endParaRPr lang="zh-CN" altLang="en-US"/>
          </a:p>
        </p:txBody>
      </p:sp>
      <p:cxnSp>
        <p:nvCxnSpPr>
          <p:cNvPr id="19" name="直接箭头连接符 18"/>
          <p:cNvCxnSpPr/>
          <p:nvPr/>
        </p:nvCxnSpPr>
        <p:spPr>
          <a:xfrm>
            <a:off x="5193665" y="3420110"/>
            <a:ext cx="47815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20" name="肘形连接符 19"/>
          <p:cNvCxnSpPr>
            <a:endCxn id="18" idx="2"/>
          </p:cNvCxnSpPr>
          <p:nvPr/>
        </p:nvCxnSpPr>
        <p:spPr>
          <a:xfrm flipV="1">
            <a:off x="5231765" y="4152265"/>
            <a:ext cx="1360170" cy="107696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21" name="文本框 20"/>
          <p:cNvSpPr txBox="1"/>
          <p:nvPr/>
        </p:nvSpPr>
        <p:spPr>
          <a:xfrm>
            <a:off x="5809615" y="3277235"/>
            <a:ext cx="1554480" cy="368300"/>
          </a:xfrm>
          <a:prstGeom prst="rect">
            <a:avLst/>
          </a:prstGeom>
          <a:noFill/>
        </p:spPr>
        <p:txBody>
          <a:bodyPr wrap="none" rtlCol="0">
            <a:spAutoFit/>
          </a:bodyPr>
          <a:p>
            <a:r>
              <a:rPr lang="zh-CN" altLang="en-US"/>
              <a:t>选择支付方式</a:t>
            </a:r>
            <a:endParaRPr lang="zh-CN" altLang="en-US"/>
          </a:p>
        </p:txBody>
      </p:sp>
      <p:cxnSp>
        <p:nvCxnSpPr>
          <p:cNvPr id="26" name="肘形连接符 25"/>
          <p:cNvCxnSpPr>
            <a:endCxn id="31" idx="1"/>
          </p:cNvCxnSpPr>
          <p:nvPr/>
        </p:nvCxnSpPr>
        <p:spPr>
          <a:xfrm rot="16200000">
            <a:off x="7061835" y="2520315"/>
            <a:ext cx="986155" cy="54483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29" name="肘形连接符 28"/>
          <p:cNvCxnSpPr/>
          <p:nvPr/>
        </p:nvCxnSpPr>
        <p:spPr>
          <a:xfrm rot="5400000" flipV="1">
            <a:off x="6976110" y="3949700"/>
            <a:ext cx="1151890" cy="541655"/>
          </a:xfrm>
          <a:prstGeom prst="bentConnector3">
            <a:avLst>
              <a:gd name="adj1" fmla="val 100137"/>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1" name="文本框 30"/>
          <p:cNvSpPr txBox="1"/>
          <p:nvPr/>
        </p:nvSpPr>
        <p:spPr>
          <a:xfrm>
            <a:off x="7827645" y="1700530"/>
            <a:ext cx="416560" cy="1198880"/>
          </a:xfrm>
          <a:prstGeom prst="rect">
            <a:avLst/>
          </a:prstGeom>
          <a:noFill/>
          <a:ln>
            <a:solidFill>
              <a:schemeClr val="tx1"/>
            </a:solidFill>
          </a:ln>
        </p:spPr>
        <p:txBody>
          <a:bodyPr wrap="square" rtlCol="0">
            <a:spAutoFit/>
          </a:bodyPr>
          <a:p>
            <a:pPr algn="ctr"/>
            <a:r>
              <a:rPr lang="zh-CN" altLang="en-US"/>
              <a:t>对公支付</a:t>
            </a:r>
            <a:endParaRPr lang="zh-CN" altLang="en-US"/>
          </a:p>
        </p:txBody>
      </p:sp>
      <p:sp>
        <p:nvSpPr>
          <p:cNvPr id="32" name="文本框 31"/>
          <p:cNvSpPr txBox="1"/>
          <p:nvPr/>
        </p:nvSpPr>
        <p:spPr>
          <a:xfrm>
            <a:off x="7827645" y="3133090"/>
            <a:ext cx="423545" cy="922020"/>
          </a:xfrm>
          <a:prstGeom prst="rect">
            <a:avLst/>
          </a:prstGeom>
          <a:noFill/>
          <a:ln>
            <a:solidFill>
              <a:schemeClr val="tx1"/>
            </a:solidFill>
          </a:ln>
        </p:spPr>
        <p:txBody>
          <a:bodyPr wrap="square" rtlCol="0">
            <a:spAutoFit/>
          </a:bodyPr>
          <a:p>
            <a:pPr algn="ctr"/>
            <a:r>
              <a:rPr lang="zh-CN" altLang="en-US"/>
              <a:t>冲借款</a:t>
            </a:r>
            <a:endParaRPr lang="zh-CN" altLang="en-US"/>
          </a:p>
        </p:txBody>
      </p:sp>
      <p:sp>
        <p:nvSpPr>
          <p:cNvPr id="33" name="文本框 32"/>
          <p:cNvSpPr txBox="1"/>
          <p:nvPr/>
        </p:nvSpPr>
        <p:spPr>
          <a:xfrm>
            <a:off x="7832725" y="4293235"/>
            <a:ext cx="411480" cy="1198880"/>
          </a:xfrm>
          <a:prstGeom prst="rect">
            <a:avLst/>
          </a:prstGeom>
          <a:noFill/>
          <a:ln>
            <a:solidFill>
              <a:schemeClr val="tx1"/>
            </a:solidFill>
          </a:ln>
        </p:spPr>
        <p:txBody>
          <a:bodyPr wrap="square" rtlCol="0">
            <a:spAutoFit/>
          </a:bodyPr>
          <a:p>
            <a:pPr algn="ctr"/>
            <a:r>
              <a:rPr lang="zh-CN" altLang="en-US"/>
              <a:t>对私支付</a:t>
            </a:r>
            <a:endParaRPr lang="zh-CN" altLang="en-US"/>
          </a:p>
        </p:txBody>
      </p:sp>
      <p:cxnSp>
        <p:nvCxnSpPr>
          <p:cNvPr id="35" name="直接箭头连接符 34"/>
          <p:cNvCxnSpPr/>
          <p:nvPr/>
        </p:nvCxnSpPr>
        <p:spPr>
          <a:xfrm>
            <a:off x="7556500" y="3465830"/>
            <a:ext cx="288000"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6" name="右大括号 35"/>
          <p:cNvSpPr/>
          <p:nvPr/>
        </p:nvSpPr>
        <p:spPr>
          <a:xfrm>
            <a:off x="8255000" y="2276475"/>
            <a:ext cx="792480" cy="2520950"/>
          </a:xfrm>
          <a:prstGeom prst="rightBrace">
            <a:avLst>
              <a:gd name="adj1" fmla="val 8333"/>
              <a:gd name="adj2" fmla="val 48790"/>
            </a:avLst>
          </a:prstGeom>
        </p:spPr>
        <p:style>
          <a:lnRef idx="3">
            <a:schemeClr val="accent4"/>
          </a:lnRef>
          <a:fillRef idx="0">
            <a:schemeClr val="accent4"/>
          </a:fillRef>
          <a:effectRef idx="2">
            <a:schemeClr val="accent4"/>
          </a:effectRef>
          <a:fontRef idx="minor">
            <a:schemeClr val="tx1"/>
          </a:fontRef>
        </p:style>
        <p:txBody>
          <a:bodyPr rtlCol="0" anchor="ctr"/>
          <a:p>
            <a:pPr algn="ctr"/>
            <a:endParaRPr lang="zh-CN" altLang="en-US"/>
          </a:p>
        </p:txBody>
      </p:sp>
      <p:sp>
        <p:nvSpPr>
          <p:cNvPr id="37" name="文本框 36"/>
          <p:cNvSpPr txBox="1"/>
          <p:nvPr/>
        </p:nvSpPr>
        <p:spPr>
          <a:xfrm>
            <a:off x="9843135" y="2989580"/>
            <a:ext cx="423545" cy="1198880"/>
          </a:xfrm>
          <a:prstGeom prst="rect">
            <a:avLst/>
          </a:prstGeom>
          <a:noFill/>
          <a:ln>
            <a:solidFill>
              <a:schemeClr val="tx1"/>
            </a:solidFill>
          </a:ln>
        </p:spPr>
        <p:txBody>
          <a:bodyPr wrap="square" rtlCol="0">
            <a:spAutoFit/>
          </a:bodyPr>
          <a:p>
            <a:pPr algn="ctr"/>
            <a:r>
              <a:rPr lang="zh-CN" altLang="en-US"/>
              <a:t>线下审批</a:t>
            </a:r>
            <a:endParaRPr lang="zh-CN" altLang="en-US"/>
          </a:p>
        </p:txBody>
      </p:sp>
      <p:cxnSp>
        <p:nvCxnSpPr>
          <p:cNvPr id="38" name="直接箭头连接符 37"/>
          <p:cNvCxnSpPr/>
          <p:nvPr/>
        </p:nvCxnSpPr>
        <p:spPr>
          <a:xfrm>
            <a:off x="9565640" y="3465830"/>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9" name="文本框 38"/>
          <p:cNvSpPr txBox="1"/>
          <p:nvPr/>
        </p:nvSpPr>
        <p:spPr>
          <a:xfrm>
            <a:off x="9120505" y="2846070"/>
            <a:ext cx="423545" cy="1476375"/>
          </a:xfrm>
          <a:prstGeom prst="rect">
            <a:avLst/>
          </a:prstGeom>
          <a:noFill/>
          <a:ln>
            <a:solidFill>
              <a:schemeClr val="tx1"/>
            </a:solidFill>
          </a:ln>
        </p:spPr>
        <p:txBody>
          <a:bodyPr wrap="square" rtlCol="0">
            <a:spAutoFit/>
          </a:bodyPr>
          <a:p>
            <a:pPr algn="ctr"/>
            <a:r>
              <a:rPr lang="zh-CN" altLang="en-US"/>
              <a:t>打印报销单</a:t>
            </a:r>
            <a:endParaRPr lang="zh-CN" altLang="en-US"/>
          </a:p>
        </p:txBody>
      </p:sp>
      <p:cxnSp>
        <p:nvCxnSpPr>
          <p:cNvPr id="40" name="直接箭头连接符 39"/>
          <p:cNvCxnSpPr/>
          <p:nvPr/>
        </p:nvCxnSpPr>
        <p:spPr>
          <a:xfrm>
            <a:off x="10266680" y="3521075"/>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41" name="文本框 40"/>
          <p:cNvSpPr txBox="1"/>
          <p:nvPr/>
        </p:nvSpPr>
        <p:spPr>
          <a:xfrm>
            <a:off x="10565765" y="2989580"/>
            <a:ext cx="423545" cy="1198880"/>
          </a:xfrm>
          <a:prstGeom prst="rect">
            <a:avLst/>
          </a:prstGeom>
          <a:noFill/>
          <a:ln>
            <a:solidFill>
              <a:schemeClr val="tx1"/>
            </a:solidFill>
          </a:ln>
        </p:spPr>
        <p:txBody>
          <a:bodyPr wrap="square" rtlCol="0">
            <a:spAutoFit/>
          </a:bodyPr>
          <a:p>
            <a:pPr algn="ctr"/>
            <a:r>
              <a:rPr lang="zh-CN" altLang="en-US"/>
              <a:t>单据投递</a:t>
            </a:r>
            <a:endParaRPr lang="zh-CN" altLang="en-US"/>
          </a:p>
        </p:txBody>
      </p:sp>
      <p:sp>
        <p:nvSpPr>
          <p:cNvPr id="12" name="文本框 11"/>
          <p:cNvSpPr txBox="1"/>
          <p:nvPr>
            <p:custDataLst>
              <p:tags r:id="rId5"/>
            </p:custDataLst>
          </p:nvPr>
        </p:nvSpPr>
        <p:spPr>
          <a:xfrm>
            <a:off x="1539875" y="2580005"/>
            <a:ext cx="459740" cy="1682750"/>
          </a:xfrm>
          <a:prstGeom prst="rect">
            <a:avLst/>
          </a:prstGeom>
          <a:noFill/>
          <a:ln w="28575">
            <a:solidFill>
              <a:schemeClr val="tx1"/>
            </a:solidFill>
          </a:ln>
        </p:spPr>
        <p:txBody>
          <a:bodyPr vert="eaVert" wrap="square" rtlCol="0">
            <a:spAutoFit/>
          </a:bodyPr>
          <a:p>
            <a:r>
              <a:rPr lang="en-US" altLang="zh-CN"/>
              <a:t>  </a:t>
            </a:r>
            <a:r>
              <a:rPr lang="zh-CN" altLang="en-US"/>
              <a:t>选择报销项目</a:t>
            </a:r>
            <a:endParaRPr lang="zh-CN" altLang="en-US"/>
          </a:p>
        </p:txBody>
      </p:sp>
      <p:cxnSp>
        <p:nvCxnSpPr>
          <p:cNvPr id="13" name="直接箭头连接符 12"/>
          <p:cNvCxnSpPr/>
          <p:nvPr>
            <p:custDataLst>
              <p:tags r:id="rId6"/>
            </p:custDataLst>
          </p:nvPr>
        </p:nvCxnSpPr>
        <p:spPr>
          <a:xfrm>
            <a:off x="1991360" y="3356610"/>
            <a:ext cx="332740" cy="3175"/>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66470" y="901066"/>
            <a:ext cx="10259695" cy="922020"/>
          </a:xfrm>
          <a:prstGeom prst="rect">
            <a:avLst/>
          </a:prstGeom>
          <a:noFill/>
          <a:ln w="9525">
            <a:noFill/>
          </a:ln>
        </p:spPr>
        <p:txBody>
          <a:bodyPr wrap="square">
            <a:spAutoFit/>
          </a:bodyPr>
          <a:lstStyle/>
          <a:p>
            <a:r>
              <a:rPr lang="en-US" altLang="zh-CN" dirty="0"/>
              <a:t>       </a:t>
            </a:r>
            <a:r>
              <a:rPr lang="zh-CN" altLang="en-US" dirty="0"/>
              <a:t>待所有文件上传完毕后，在下方上传附件列表中查看是否已经是本次报销业务的全部内容、没有遗漏，在列表中的文件可用鼠标进行点击查看，确认信息完整后，点击确认提交审批，出现提交成功提示框，则本次网上报销业务填报完毕，等待相关负责人进行审批。</a:t>
            </a:r>
            <a:endParaRPr lang="zh-CN" altLang="en-US" dirty="0">
              <a:solidFill>
                <a:srgbClr val="FF0000"/>
              </a:solidFill>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日常报销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提交审批</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9" name="图片 39"/>
          <p:cNvPicPr>
            <a:picLocks noChangeAspect="1" noChangeArrowheads="1"/>
          </p:cNvPicPr>
          <p:nvPr>
            <p:custDataLst>
              <p:tags r:id="rId5"/>
            </p:custDataLst>
          </p:nvPr>
        </p:nvPicPr>
        <p:blipFill>
          <a:blip r:embed="rId6" cstate="print"/>
          <a:srcRect/>
          <a:stretch>
            <a:fillRect/>
          </a:stretch>
        </p:blipFill>
        <p:spPr>
          <a:xfrm>
            <a:off x="162560" y="2132965"/>
            <a:ext cx="11847830" cy="467487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1113155" y="293370"/>
            <a:ext cx="10625455"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1.</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网上报销系统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FF0000"/>
                </a:solidFill>
                <a:latin typeface="宋体" panose="02010600030101010101" pitchFamily="2" charset="-122"/>
                <a:cs typeface="宋体" panose="02010600030101010101" pitchFamily="2" charset="-122"/>
              </a:rPr>
              <a:t>线上</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审批流程图</a:t>
            </a:r>
            <a:endParaRPr lang="zh-CN" sz="2800" b="1" dirty="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7"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8"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3" name="文本框 2"/>
          <p:cNvSpPr txBox="1"/>
          <p:nvPr/>
        </p:nvSpPr>
        <p:spPr>
          <a:xfrm>
            <a:off x="695325" y="2811780"/>
            <a:ext cx="459740" cy="1190625"/>
          </a:xfrm>
          <a:prstGeom prst="rect">
            <a:avLst/>
          </a:prstGeom>
          <a:noFill/>
          <a:ln w="28575">
            <a:solidFill>
              <a:schemeClr val="tx1"/>
            </a:solidFill>
          </a:ln>
        </p:spPr>
        <p:txBody>
          <a:bodyPr vert="eaVert" wrap="square" rtlCol="0">
            <a:spAutoFit/>
          </a:bodyPr>
          <a:p>
            <a:r>
              <a:rPr lang="en-US" altLang="zh-CN"/>
              <a:t>  </a:t>
            </a:r>
            <a:r>
              <a:rPr lang="zh-CN" altLang="en-US"/>
              <a:t>登陆系统</a:t>
            </a:r>
            <a:endParaRPr lang="zh-CN" altLang="en-US"/>
          </a:p>
        </p:txBody>
      </p:sp>
      <p:cxnSp>
        <p:nvCxnSpPr>
          <p:cNvPr id="4" name="直接箭头连接符 3"/>
          <p:cNvCxnSpPr/>
          <p:nvPr/>
        </p:nvCxnSpPr>
        <p:spPr>
          <a:xfrm>
            <a:off x="1155065" y="3335655"/>
            <a:ext cx="404495" cy="20955"/>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073743880" name="菱形 24"/>
          <p:cNvSpPr/>
          <p:nvPr/>
        </p:nvSpPr>
        <p:spPr>
          <a:xfrm>
            <a:off x="2273935" y="2640965"/>
            <a:ext cx="2141855" cy="1432560"/>
          </a:xfrm>
          <a:prstGeom prst="diamond">
            <a:avLst/>
          </a:prstGeom>
          <a:solidFill>
            <a:srgbClr val="FFFFFF"/>
          </a:solidFill>
          <a:ln w="38100" cap="flat" cmpd="sng">
            <a:solidFill>
              <a:schemeClr val="tx1"/>
            </a:solidFill>
            <a:prstDash val="solid"/>
            <a:miter/>
            <a:headEnd type="none" w="med" len="med"/>
            <a:tailEnd type="none" w="med" len="med"/>
          </a:ln>
        </p:spPr>
        <p:txBody>
          <a:bodyPr/>
          <a:p>
            <a:endParaRPr lang="zh-CN" altLang="en-US"/>
          </a:p>
          <a:p>
            <a:endParaRPr lang="zh-CN" altLang="en-US"/>
          </a:p>
        </p:txBody>
      </p:sp>
      <p:sp>
        <p:nvSpPr>
          <p:cNvPr id="1073743885" name="文本框 35"/>
          <p:cNvSpPr txBox="1"/>
          <p:nvPr/>
        </p:nvSpPr>
        <p:spPr>
          <a:xfrm>
            <a:off x="2578100" y="3140710"/>
            <a:ext cx="1553845" cy="284480"/>
          </a:xfrm>
          <a:prstGeom prst="rect">
            <a:avLst/>
          </a:prstGeom>
          <a:solidFill>
            <a:srgbClr val="FFFFFF"/>
          </a:solidFill>
          <a:ln w="9525">
            <a:noFill/>
          </a:ln>
        </p:spPr>
        <p:txBody>
          <a:bodyPr lIns="88884" tIns="50796" rIns="88884" bIns="50796"/>
          <a:p>
            <a:r>
              <a:rPr lang="zh-CN" altLang="en-US"/>
              <a:t>选择报销类别</a:t>
            </a:r>
            <a:endParaRPr lang="zh-CN" altLang="en-US"/>
          </a:p>
          <a:p>
            <a:endParaRPr lang="zh-CN" altLang="en-US"/>
          </a:p>
        </p:txBody>
      </p:sp>
      <p:cxnSp>
        <p:nvCxnSpPr>
          <p:cNvPr id="9" name="肘形连接符 8"/>
          <p:cNvCxnSpPr/>
          <p:nvPr/>
        </p:nvCxnSpPr>
        <p:spPr>
          <a:xfrm rot="16200000">
            <a:off x="3488055" y="1341120"/>
            <a:ext cx="1200785" cy="148717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10" name="直接箭头连接符 9"/>
          <p:cNvCxnSpPr/>
          <p:nvPr/>
        </p:nvCxnSpPr>
        <p:spPr>
          <a:xfrm>
            <a:off x="4415790" y="3338830"/>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11" name="肘形连接符 10"/>
          <p:cNvCxnSpPr/>
          <p:nvPr/>
        </p:nvCxnSpPr>
        <p:spPr>
          <a:xfrm rot="5400000" flipV="1">
            <a:off x="3470275" y="3867150"/>
            <a:ext cx="1164590" cy="141478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4" name="文本框 13"/>
          <p:cNvSpPr txBox="1"/>
          <p:nvPr/>
        </p:nvSpPr>
        <p:spPr>
          <a:xfrm>
            <a:off x="4780280" y="934720"/>
            <a:ext cx="416560" cy="1198880"/>
          </a:xfrm>
          <a:prstGeom prst="rect">
            <a:avLst/>
          </a:prstGeom>
          <a:noFill/>
          <a:ln>
            <a:solidFill>
              <a:schemeClr val="tx1"/>
            </a:solidFill>
          </a:ln>
        </p:spPr>
        <p:txBody>
          <a:bodyPr wrap="square" rtlCol="0">
            <a:spAutoFit/>
          </a:bodyPr>
          <a:p>
            <a:pPr algn="ctr"/>
            <a:r>
              <a:rPr lang="zh-CN" altLang="en-US"/>
              <a:t>日常报销</a:t>
            </a:r>
            <a:endParaRPr lang="zh-CN" altLang="en-US"/>
          </a:p>
        </p:txBody>
      </p:sp>
      <p:sp>
        <p:nvSpPr>
          <p:cNvPr id="15" name="文本框 14"/>
          <p:cNvSpPr txBox="1"/>
          <p:nvPr/>
        </p:nvSpPr>
        <p:spPr>
          <a:xfrm>
            <a:off x="4763770" y="2712085"/>
            <a:ext cx="423545" cy="1476375"/>
          </a:xfrm>
          <a:prstGeom prst="rect">
            <a:avLst/>
          </a:prstGeom>
          <a:noFill/>
          <a:ln>
            <a:solidFill>
              <a:schemeClr val="tx1"/>
            </a:solidFill>
          </a:ln>
        </p:spPr>
        <p:txBody>
          <a:bodyPr wrap="square" rtlCol="0">
            <a:spAutoFit/>
          </a:bodyPr>
          <a:p>
            <a:pPr algn="ctr"/>
            <a:r>
              <a:rPr lang="zh-CN" altLang="en-US"/>
              <a:t>差旅费报销</a:t>
            </a:r>
            <a:endParaRPr lang="zh-CN" altLang="en-US"/>
          </a:p>
        </p:txBody>
      </p:sp>
      <p:sp>
        <p:nvSpPr>
          <p:cNvPr id="16" name="文本框 15"/>
          <p:cNvSpPr txBox="1"/>
          <p:nvPr/>
        </p:nvSpPr>
        <p:spPr>
          <a:xfrm>
            <a:off x="4747260" y="4561205"/>
            <a:ext cx="440690" cy="1198880"/>
          </a:xfrm>
          <a:prstGeom prst="rect">
            <a:avLst/>
          </a:prstGeom>
          <a:noFill/>
          <a:ln>
            <a:solidFill>
              <a:schemeClr val="tx1"/>
            </a:solidFill>
          </a:ln>
        </p:spPr>
        <p:txBody>
          <a:bodyPr wrap="square" rtlCol="0">
            <a:spAutoFit/>
          </a:bodyPr>
          <a:p>
            <a:pPr algn="ctr"/>
            <a:r>
              <a:rPr lang="zh-CN" altLang="en-US"/>
              <a:t>借款业务</a:t>
            </a:r>
            <a:endParaRPr lang="zh-CN" altLang="en-US"/>
          </a:p>
        </p:txBody>
      </p:sp>
      <p:cxnSp>
        <p:nvCxnSpPr>
          <p:cNvPr id="17" name="肘形连接符 16"/>
          <p:cNvCxnSpPr>
            <a:endCxn id="18" idx="0"/>
          </p:cNvCxnSpPr>
          <p:nvPr/>
        </p:nvCxnSpPr>
        <p:spPr>
          <a:xfrm>
            <a:off x="5231765" y="1556385"/>
            <a:ext cx="1360170" cy="1216025"/>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8" name="菱形 24"/>
          <p:cNvSpPr/>
          <p:nvPr/>
        </p:nvSpPr>
        <p:spPr>
          <a:xfrm>
            <a:off x="5701665" y="2772410"/>
            <a:ext cx="1779905" cy="1379855"/>
          </a:xfrm>
          <a:prstGeom prst="diamond">
            <a:avLst/>
          </a:prstGeom>
          <a:solidFill>
            <a:srgbClr val="FFFFFF"/>
          </a:solidFill>
          <a:ln w="38100" cap="flat" cmpd="sng">
            <a:solidFill>
              <a:schemeClr val="tx1"/>
            </a:solidFill>
            <a:prstDash val="solid"/>
            <a:miter/>
            <a:headEnd type="none" w="med" len="med"/>
            <a:tailEnd type="none" w="med" len="med"/>
          </a:ln>
        </p:spPr>
        <p:txBody>
          <a:bodyPr/>
          <a:p>
            <a:endParaRPr lang="zh-CN" altLang="en-US"/>
          </a:p>
          <a:p>
            <a:endParaRPr lang="zh-CN" altLang="en-US"/>
          </a:p>
        </p:txBody>
      </p:sp>
      <p:cxnSp>
        <p:nvCxnSpPr>
          <p:cNvPr id="19" name="直接箭头连接符 18"/>
          <p:cNvCxnSpPr/>
          <p:nvPr/>
        </p:nvCxnSpPr>
        <p:spPr>
          <a:xfrm>
            <a:off x="5193665" y="3420110"/>
            <a:ext cx="47815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20" name="肘形连接符 19"/>
          <p:cNvCxnSpPr>
            <a:endCxn id="18" idx="2"/>
          </p:cNvCxnSpPr>
          <p:nvPr/>
        </p:nvCxnSpPr>
        <p:spPr>
          <a:xfrm flipV="1">
            <a:off x="5231765" y="4152265"/>
            <a:ext cx="1360170" cy="107696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21" name="文本框 20"/>
          <p:cNvSpPr txBox="1"/>
          <p:nvPr/>
        </p:nvSpPr>
        <p:spPr>
          <a:xfrm>
            <a:off x="5809615" y="3277235"/>
            <a:ext cx="1554480" cy="368300"/>
          </a:xfrm>
          <a:prstGeom prst="rect">
            <a:avLst/>
          </a:prstGeom>
          <a:noFill/>
        </p:spPr>
        <p:txBody>
          <a:bodyPr wrap="none" rtlCol="0">
            <a:spAutoFit/>
          </a:bodyPr>
          <a:p>
            <a:r>
              <a:rPr lang="zh-CN" altLang="en-US"/>
              <a:t>选择支付方式</a:t>
            </a:r>
            <a:endParaRPr lang="zh-CN" altLang="en-US"/>
          </a:p>
        </p:txBody>
      </p:sp>
      <p:cxnSp>
        <p:nvCxnSpPr>
          <p:cNvPr id="26" name="肘形连接符 25"/>
          <p:cNvCxnSpPr>
            <a:endCxn id="31" idx="1"/>
          </p:cNvCxnSpPr>
          <p:nvPr/>
        </p:nvCxnSpPr>
        <p:spPr>
          <a:xfrm rot="16200000">
            <a:off x="7061835" y="2520315"/>
            <a:ext cx="986155" cy="54483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29" name="肘形连接符 28"/>
          <p:cNvCxnSpPr/>
          <p:nvPr/>
        </p:nvCxnSpPr>
        <p:spPr>
          <a:xfrm rot="5400000" flipV="1">
            <a:off x="6976110" y="3949700"/>
            <a:ext cx="1151890" cy="541655"/>
          </a:xfrm>
          <a:prstGeom prst="bentConnector3">
            <a:avLst>
              <a:gd name="adj1" fmla="val 100137"/>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1" name="文本框 30"/>
          <p:cNvSpPr txBox="1"/>
          <p:nvPr/>
        </p:nvSpPr>
        <p:spPr>
          <a:xfrm>
            <a:off x="7827645" y="1700530"/>
            <a:ext cx="416560" cy="1198880"/>
          </a:xfrm>
          <a:prstGeom prst="rect">
            <a:avLst/>
          </a:prstGeom>
          <a:noFill/>
          <a:ln>
            <a:solidFill>
              <a:schemeClr val="tx1"/>
            </a:solidFill>
          </a:ln>
        </p:spPr>
        <p:txBody>
          <a:bodyPr wrap="square" rtlCol="0">
            <a:spAutoFit/>
          </a:bodyPr>
          <a:p>
            <a:pPr algn="ctr"/>
            <a:r>
              <a:rPr lang="zh-CN" altLang="en-US"/>
              <a:t>对公支付</a:t>
            </a:r>
            <a:endParaRPr lang="zh-CN" altLang="en-US"/>
          </a:p>
        </p:txBody>
      </p:sp>
      <p:sp>
        <p:nvSpPr>
          <p:cNvPr id="32" name="文本框 31"/>
          <p:cNvSpPr txBox="1"/>
          <p:nvPr/>
        </p:nvSpPr>
        <p:spPr>
          <a:xfrm>
            <a:off x="7827645" y="3133090"/>
            <a:ext cx="423545" cy="922020"/>
          </a:xfrm>
          <a:prstGeom prst="rect">
            <a:avLst/>
          </a:prstGeom>
          <a:noFill/>
          <a:ln>
            <a:solidFill>
              <a:schemeClr val="tx1"/>
            </a:solidFill>
          </a:ln>
        </p:spPr>
        <p:txBody>
          <a:bodyPr wrap="square" rtlCol="0">
            <a:spAutoFit/>
          </a:bodyPr>
          <a:p>
            <a:pPr algn="ctr"/>
            <a:r>
              <a:rPr lang="zh-CN" altLang="en-US"/>
              <a:t>冲借款</a:t>
            </a:r>
            <a:endParaRPr lang="zh-CN" altLang="en-US"/>
          </a:p>
        </p:txBody>
      </p:sp>
      <p:sp>
        <p:nvSpPr>
          <p:cNvPr id="33" name="文本框 32"/>
          <p:cNvSpPr txBox="1"/>
          <p:nvPr/>
        </p:nvSpPr>
        <p:spPr>
          <a:xfrm>
            <a:off x="7832725" y="4293235"/>
            <a:ext cx="411480" cy="1198880"/>
          </a:xfrm>
          <a:prstGeom prst="rect">
            <a:avLst/>
          </a:prstGeom>
          <a:noFill/>
          <a:ln>
            <a:solidFill>
              <a:schemeClr val="tx1"/>
            </a:solidFill>
          </a:ln>
        </p:spPr>
        <p:txBody>
          <a:bodyPr wrap="square" rtlCol="0">
            <a:spAutoFit/>
          </a:bodyPr>
          <a:p>
            <a:pPr algn="ctr"/>
            <a:r>
              <a:rPr lang="zh-CN" altLang="en-US"/>
              <a:t>对私支付</a:t>
            </a:r>
            <a:endParaRPr lang="zh-CN" altLang="en-US"/>
          </a:p>
        </p:txBody>
      </p:sp>
      <p:cxnSp>
        <p:nvCxnSpPr>
          <p:cNvPr id="35" name="直接箭头连接符 34"/>
          <p:cNvCxnSpPr/>
          <p:nvPr/>
        </p:nvCxnSpPr>
        <p:spPr>
          <a:xfrm>
            <a:off x="7556500" y="3465830"/>
            <a:ext cx="288000"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6" name="右大括号 35"/>
          <p:cNvSpPr/>
          <p:nvPr/>
        </p:nvSpPr>
        <p:spPr>
          <a:xfrm>
            <a:off x="8255000" y="2276475"/>
            <a:ext cx="792480" cy="2520950"/>
          </a:xfrm>
          <a:prstGeom prst="rightBrace">
            <a:avLst>
              <a:gd name="adj1" fmla="val 8333"/>
              <a:gd name="adj2" fmla="val 48790"/>
            </a:avLst>
          </a:prstGeom>
        </p:spPr>
        <p:style>
          <a:lnRef idx="3">
            <a:schemeClr val="accent4"/>
          </a:lnRef>
          <a:fillRef idx="0">
            <a:schemeClr val="accent4"/>
          </a:fillRef>
          <a:effectRef idx="2">
            <a:schemeClr val="accent4"/>
          </a:effectRef>
          <a:fontRef idx="minor">
            <a:schemeClr val="tx1"/>
          </a:fontRef>
        </p:style>
        <p:txBody>
          <a:bodyPr rtlCol="0" anchor="ctr"/>
          <a:p>
            <a:pPr algn="ctr"/>
            <a:endParaRPr lang="zh-CN" altLang="en-US"/>
          </a:p>
        </p:txBody>
      </p:sp>
      <p:sp>
        <p:nvSpPr>
          <p:cNvPr id="37" name="文本框 36"/>
          <p:cNvSpPr txBox="1"/>
          <p:nvPr/>
        </p:nvSpPr>
        <p:spPr>
          <a:xfrm>
            <a:off x="9148445" y="2955290"/>
            <a:ext cx="423545" cy="1198880"/>
          </a:xfrm>
          <a:prstGeom prst="rect">
            <a:avLst/>
          </a:prstGeom>
          <a:noFill/>
          <a:ln>
            <a:solidFill>
              <a:schemeClr val="tx1"/>
            </a:solidFill>
          </a:ln>
        </p:spPr>
        <p:txBody>
          <a:bodyPr wrap="square" rtlCol="0">
            <a:spAutoFit/>
          </a:bodyPr>
          <a:p>
            <a:pPr algn="ctr"/>
            <a:r>
              <a:rPr lang="zh-CN" altLang="en-US"/>
              <a:t>审批签章</a:t>
            </a:r>
            <a:endParaRPr lang="zh-CN" altLang="en-US"/>
          </a:p>
        </p:txBody>
      </p:sp>
      <p:cxnSp>
        <p:nvCxnSpPr>
          <p:cNvPr id="38" name="直接箭头连接符 37"/>
          <p:cNvCxnSpPr/>
          <p:nvPr/>
        </p:nvCxnSpPr>
        <p:spPr>
          <a:xfrm>
            <a:off x="9565640" y="3465830"/>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9" name="文本框 38"/>
          <p:cNvSpPr txBox="1"/>
          <p:nvPr/>
        </p:nvSpPr>
        <p:spPr>
          <a:xfrm>
            <a:off x="9876155" y="2846070"/>
            <a:ext cx="423545" cy="1476375"/>
          </a:xfrm>
          <a:prstGeom prst="rect">
            <a:avLst/>
          </a:prstGeom>
          <a:noFill/>
          <a:ln>
            <a:solidFill>
              <a:schemeClr val="tx1"/>
            </a:solidFill>
          </a:ln>
        </p:spPr>
        <p:txBody>
          <a:bodyPr wrap="square" rtlCol="0">
            <a:spAutoFit/>
          </a:bodyPr>
          <a:p>
            <a:pPr algn="ctr"/>
            <a:r>
              <a:rPr lang="zh-CN" altLang="en-US"/>
              <a:t>打印报销单</a:t>
            </a:r>
            <a:endParaRPr lang="zh-CN" altLang="en-US"/>
          </a:p>
        </p:txBody>
      </p:sp>
      <p:cxnSp>
        <p:nvCxnSpPr>
          <p:cNvPr id="40" name="直接箭头连接符 39"/>
          <p:cNvCxnSpPr/>
          <p:nvPr/>
        </p:nvCxnSpPr>
        <p:spPr>
          <a:xfrm>
            <a:off x="10266680" y="3521075"/>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41" name="文本框 40"/>
          <p:cNvSpPr txBox="1"/>
          <p:nvPr/>
        </p:nvSpPr>
        <p:spPr>
          <a:xfrm>
            <a:off x="10565765" y="2989580"/>
            <a:ext cx="423545" cy="1198880"/>
          </a:xfrm>
          <a:prstGeom prst="rect">
            <a:avLst/>
          </a:prstGeom>
          <a:noFill/>
          <a:ln>
            <a:solidFill>
              <a:schemeClr val="tx1"/>
            </a:solidFill>
          </a:ln>
        </p:spPr>
        <p:txBody>
          <a:bodyPr wrap="square" rtlCol="0">
            <a:spAutoFit/>
          </a:bodyPr>
          <a:p>
            <a:pPr algn="ctr"/>
            <a:r>
              <a:rPr lang="zh-CN" altLang="en-US"/>
              <a:t>单据投递</a:t>
            </a:r>
            <a:endParaRPr lang="zh-CN" altLang="en-US"/>
          </a:p>
        </p:txBody>
      </p:sp>
      <p:sp>
        <p:nvSpPr>
          <p:cNvPr id="12" name="文本框 11"/>
          <p:cNvSpPr txBox="1"/>
          <p:nvPr>
            <p:custDataLst>
              <p:tags r:id="rId5"/>
            </p:custDataLst>
          </p:nvPr>
        </p:nvSpPr>
        <p:spPr>
          <a:xfrm>
            <a:off x="1539875" y="2580005"/>
            <a:ext cx="459740" cy="1682750"/>
          </a:xfrm>
          <a:prstGeom prst="rect">
            <a:avLst/>
          </a:prstGeom>
          <a:noFill/>
          <a:ln w="28575">
            <a:solidFill>
              <a:schemeClr val="tx1"/>
            </a:solidFill>
          </a:ln>
        </p:spPr>
        <p:txBody>
          <a:bodyPr vert="eaVert" wrap="square" rtlCol="0">
            <a:spAutoFit/>
          </a:bodyPr>
          <a:p>
            <a:r>
              <a:rPr lang="en-US" altLang="zh-CN"/>
              <a:t>  </a:t>
            </a:r>
            <a:r>
              <a:rPr lang="zh-CN" altLang="en-US"/>
              <a:t>选择报销项目</a:t>
            </a:r>
            <a:endParaRPr lang="zh-CN" altLang="en-US"/>
          </a:p>
        </p:txBody>
      </p:sp>
      <p:cxnSp>
        <p:nvCxnSpPr>
          <p:cNvPr id="13" name="直接箭头连接符 12"/>
          <p:cNvCxnSpPr/>
          <p:nvPr>
            <p:custDataLst>
              <p:tags r:id="rId6"/>
            </p:custDataLst>
          </p:nvPr>
        </p:nvCxnSpPr>
        <p:spPr>
          <a:xfrm>
            <a:off x="1991360" y="3356610"/>
            <a:ext cx="332740" cy="3175"/>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1113155" y="293370"/>
            <a:ext cx="10625455"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1.</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网上报销系统</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solidFill>
                  <a:srgbClr val="FF0000"/>
                </a:solidFill>
                <a:latin typeface="宋体" panose="02010600030101010101" pitchFamily="2" charset="-122"/>
                <a:cs typeface="宋体" panose="02010600030101010101" pitchFamily="2" charset="-122"/>
              </a:rPr>
              <a:t>线下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审批流程图</a:t>
            </a:r>
            <a:endParaRPr lang="zh-CN" sz="2800" b="1" dirty="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7"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8"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3" name="文本框 2"/>
          <p:cNvSpPr txBox="1"/>
          <p:nvPr/>
        </p:nvSpPr>
        <p:spPr>
          <a:xfrm>
            <a:off x="695325" y="2811780"/>
            <a:ext cx="459740" cy="1190625"/>
          </a:xfrm>
          <a:prstGeom prst="rect">
            <a:avLst/>
          </a:prstGeom>
          <a:noFill/>
          <a:ln w="28575">
            <a:solidFill>
              <a:schemeClr val="tx1"/>
            </a:solidFill>
          </a:ln>
        </p:spPr>
        <p:txBody>
          <a:bodyPr vert="eaVert" wrap="square" rtlCol="0">
            <a:spAutoFit/>
          </a:bodyPr>
          <a:p>
            <a:r>
              <a:rPr lang="en-US" altLang="zh-CN"/>
              <a:t>  </a:t>
            </a:r>
            <a:r>
              <a:rPr lang="zh-CN" altLang="en-US"/>
              <a:t>登陆系统</a:t>
            </a:r>
            <a:endParaRPr lang="zh-CN" altLang="en-US"/>
          </a:p>
        </p:txBody>
      </p:sp>
      <p:cxnSp>
        <p:nvCxnSpPr>
          <p:cNvPr id="4" name="直接箭头连接符 3"/>
          <p:cNvCxnSpPr/>
          <p:nvPr/>
        </p:nvCxnSpPr>
        <p:spPr>
          <a:xfrm>
            <a:off x="1155065" y="3335655"/>
            <a:ext cx="404495" cy="20955"/>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073743880" name="菱形 24"/>
          <p:cNvSpPr/>
          <p:nvPr/>
        </p:nvSpPr>
        <p:spPr>
          <a:xfrm>
            <a:off x="2273935" y="2640965"/>
            <a:ext cx="2141855" cy="1432560"/>
          </a:xfrm>
          <a:prstGeom prst="diamond">
            <a:avLst/>
          </a:prstGeom>
          <a:solidFill>
            <a:srgbClr val="FFFFFF"/>
          </a:solidFill>
          <a:ln w="38100" cap="flat" cmpd="sng">
            <a:solidFill>
              <a:schemeClr val="tx1"/>
            </a:solidFill>
            <a:prstDash val="solid"/>
            <a:miter/>
            <a:headEnd type="none" w="med" len="med"/>
            <a:tailEnd type="none" w="med" len="med"/>
          </a:ln>
        </p:spPr>
        <p:txBody>
          <a:bodyPr/>
          <a:p>
            <a:endParaRPr lang="zh-CN" altLang="en-US"/>
          </a:p>
          <a:p>
            <a:endParaRPr lang="zh-CN" altLang="en-US"/>
          </a:p>
        </p:txBody>
      </p:sp>
      <p:sp>
        <p:nvSpPr>
          <p:cNvPr id="1073743885" name="文本框 35"/>
          <p:cNvSpPr txBox="1"/>
          <p:nvPr/>
        </p:nvSpPr>
        <p:spPr>
          <a:xfrm>
            <a:off x="2578100" y="3140710"/>
            <a:ext cx="1553845" cy="284480"/>
          </a:xfrm>
          <a:prstGeom prst="rect">
            <a:avLst/>
          </a:prstGeom>
          <a:solidFill>
            <a:srgbClr val="FFFFFF"/>
          </a:solidFill>
          <a:ln w="9525">
            <a:noFill/>
          </a:ln>
        </p:spPr>
        <p:txBody>
          <a:bodyPr lIns="88884" tIns="50796" rIns="88884" bIns="50796"/>
          <a:p>
            <a:r>
              <a:rPr lang="zh-CN" altLang="en-US"/>
              <a:t>选择报销类别</a:t>
            </a:r>
            <a:endParaRPr lang="zh-CN" altLang="en-US"/>
          </a:p>
          <a:p>
            <a:endParaRPr lang="zh-CN" altLang="en-US"/>
          </a:p>
        </p:txBody>
      </p:sp>
      <p:cxnSp>
        <p:nvCxnSpPr>
          <p:cNvPr id="9" name="肘形连接符 8"/>
          <p:cNvCxnSpPr/>
          <p:nvPr/>
        </p:nvCxnSpPr>
        <p:spPr>
          <a:xfrm rot="16200000">
            <a:off x="3488055" y="1341120"/>
            <a:ext cx="1200785" cy="148717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10" name="直接箭头连接符 9"/>
          <p:cNvCxnSpPr/>
          <p:nvPr/>
        </p:nvCxnSpPr>
        <p:spPr>
          <a:xfrm>
            <a:off x="4415790" y="3338830"/>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11" name="肘形连接符 10"/>
          <p:cNvCxnSpPr/>
          <p:nvPr/>
        </p:nvCxnSpPr>
        <p:spPr>
          <a:xfrm rot="5400000" flipV="1">
            <a:off x="3470275" y="3867150"/>
            <a:ext cx="1164590" cy="141478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4" name="文本框 13"/>
          <p:cNvSpPr txBox="1"/>
          <p:nvPr/>
        </p:nvSpPr>
        <p:spPr>
          <a:xfrm>
            <a:off x="4780280" y="934720"/>
            <a:ext cx="416560" cy="1198880"/>
          </a:xfrm>
          <a:prstGeom prst="rect">
            <a:avLst/>
          </a:prstGeom>
          <a:noFill/>
          <a:ln>
            <a:solidFill>
              <a:schemeClr val="tx1"/>
            </a:solidFill>
          </a:ln>
        </p:spPr>
        <p:txBody>
          <a:bodyPr wrap="square" rtlCol="0">
            <a:spAutoFit/>
          </a:bodyPr>
          <a:p>
            <a:pPr algn="ctr"/>
            <a:r>
              <a:rPr lang="zh-CN" altLang="en-US"/>
              <a:t>日常报销</a:t>
            </a:r>
            <a:endParaRPr lang="zh-CN" altLang="en-US"/>
          </a:p>
        </p:txBody>
      </p:sp>
      <p:sp>
        <p:nvSpPr>
          <p:cNvPr id="15" name="文本框 14"/>
          <p:cNvSpPr txBox="1"/>
          <p:nvPr/>
        </p:nvSpPr>
        <p:spPr>
          <a:xfrm>
            <a:off x="4763770" y="2712085"/>
            <a:ext cx="423545" cy="1476375"/>
          </a:xfrm>
          <a:prstGeom prst="rect">
            <a:avLst/>
          </a:prstGeom>
          <a:noFill/>
          <a:ln>
            <a:solidFill>
              <a:schemeClr val="tx1"/>
            </a:solidFill>
          </a:ln>
        </p:spPr>
        <p:txBody>
          <a:bodyPr wrap="square" rtlCol="0">
            <a:spAutoFit/>
          </a:bodyPr>
          <a:p>
            <a:pPr algn="ctr"/>
            <a:r>
              <a:rPr lang="zh-CN" altLang="en-US"/>
              <a:t>差旅费报销</a:t>
            </a:r>
            <a:endParaRPr lang="zh-CN" altLang="en-US"/>
          </a:p>
        </p:txBody>
      </p:sp>
      <p:sp>
        <p:nvSpPr>
          <p:cNvPr id="16" name="文本框 15"/>
          <p:cNvSpPr txBox="1"/>
          <p:nvPr/>
        </p:nvSpPr>
        <p:spPr>
          <a:xfrm>
            <a:off x="4747260" y="4561205"/>
            <a:ext cx="440690" cy="1198880"/>
          </a:xfrm>
          <a:prstGeom prst="rect">
            <a:avLst/>
          </a:prstGeom>
          <a:noFill/>
          <a:ln>
            <a:solidFill>
              <a:schemeClr val="tx1"/>
            </a:solidFill>
          </a:ln>
        </p:spPr>
        <p:txBody>
          <a:bodyPr wrap="square" rtlCol="0">
            <a:spAutoFit/>
          </a:bodyPr>
          <a:p>
            <a:pPr algn="ctr"/>
            <a:r>
              <a:rPr lang="zh-CN" altLang="en-US"/>
              <a:t>借款业务</a:t>
            </a:r>
            <a:endParaRPr lang="zh-CN" altLang="en-US"/>
          </a:p>
        </p:txBody>
      </p:sp>
      <p:cxnSp>
        <p:nvCxnSpPr>
          <p:cNvPr id="17" name="肘形连接符 16"/>
          <p:cNvCxnSpPr>
            <a:endCxn id="18" idx="0"/>
          </p:cNvCxnSpPr>
          <p:nvPr/>
        </p:nvCxnSpPr>
        <p:spPr>
          <a:xfrm>
            <a:off x="5231765" y="1556385"/>
            <a:ext cx="1360170" cy="1216025"/>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8" name="菱形 24"/>
          <p:cNvSpPr/>
          <p:nvPr/>
        </p:nvSpPr>
        <p:spPr>
          <a:xfrm>
            <a:off x="5701665" y="2772410"/>
            <a:ext cx="1779905" cy="1379855"/>
          </a:xfrm>
          <a:prstGeom prst="diamond">
            <a:avLst/>
          </a:prstGeom>
          <a:solidFill>
            <a:srgbClr val="FFFFFF"/>
          </a:solidFill>
          <a:ln w="38100" cap="flat" cmpd="sng">
            <a:solidFill>
              <a:schemeClr val="tx1"/>
            </a:solidFill>
            <a:prstDash val="solid"/>
            <a:miter/>
            <a:headEnd type="none" w="med" len="med"/>
            <a:tailEnd type="none" w="med" len="med"/>
          </a:ln>
        </p:spPr>
        <p:txBody>
          <a:bodyPr/>
          <a:p>
            <a:endParaRPr lang="zh-CN" altLang="en-US"/>
          </a:p>
          <a:p>
            <a:endParaRPr lang="zh-CN" altLang="en-US"/>
          </a:p>
        </p:txBody>
      </p:sp>
      <p:cxnSp>
        <p:nvCxnSpPr>
          <p:cNvPr id="19" name="直接箭头连接符 18"/>
          <p:cNvCxnSpPr/>
          <p:nvPr/>
        </p:nvCxnSpPr>
        <p:spPr>
          <a:xfrm>
            <a:off x="5193665" y="3420110"/>
            <a:ext cx="47815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20" name="肘形连接符 19"/>
          <p:cNvCxnSpPr>
            <a:endCxn id="18" idx="2"/>
          </p:cNvCxnSpPr>
          <p:nvPr/>
        </p:nvCxnSpPr>
        <p:spPr>
          <a:xfrm flipV="1">
            <a:off x="5231765" y="4152265"/>
            <a:ext cx="1360170" cy="107696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21" name="文本框 20"/>
          <p:cNvSpPr txBox="1"/>
          <p:nvPr/>
        </p:nvSpPr>
        <p:spPr>
          <a:xfrm>
            <a:off x="5809615" y="3277235"/>
            <a:ext cx="1554480" cy="368300"/>
          </a:xfrm>
          <a:prstGeom prst="rect">
            <a:avLst/>
          </a:prstGeom>
          <a:noFill/>
        </p:spPr>
        <p:txBody>
          <a:bodyPr wrap="none" rtlCol="0">
            <a:spAutoFit/>
          </a:bodyPr>
          <a:p>
            <a:r>
              <a:rPr lang="zh-CN" altLang="en-US"/>
              <a:t>选择支付方式</a:t>
            </a:r>
            <a:endParaRPr lang="zh-CN" altLang="en-US"/>
          </a:p>
        </p:txBody>
      </p:sp>
      <p:cxnSp>
        <p:nvCxnSpPr>
          <p:cNvPr id="26" name="肘形连接符 25"/>
          <p:cNvCxnSpPr>
            <a:endCxn id="31" idx="1"/>
          </p:cNvCxnSpPr>
          <p:nvPr/>
        </p:nvCxnSpPr>
        <p:spPr>
          <a:xfrm rot="16200000">
            <a:off x="7061835" y="2520315"/>
            <a:ext cx="986155" cy="544830"/>
          </a:xfrm>
          <a:prstGeom prst="bentConnector2">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29" name="肘形连接符 28"/>
          <p:cNvCxnSpPr/>
          <p:nvPr/>
        </p:nvCxnSpPr>
        <p:spPr>
          <a:xfrm rot="5400000" flipV="1">
            <a:off x="6976110" y="3949700"/>
            <a:ext cx="1151890" cy="541655"/>
          </a:xfrm>
          <a:prstGeom prst="bentConnector3">
            <a:avLst>
              <a:gd name="adj1" fmla="val 100137"/>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1" name="文本框 30"/>
          <p:cNvSpPr txBox="1"/>
          <p:nvPr/>
        </p:nvSpPr>
        <p:spPr>
          <a:xfrm>
            <a:off x="7827645" y="1700530"/>
            <a:ext cx="416560" cy="1198880"/>
          </a:xfrm>
          <a:prstGeom prst="rect">
            <a:avLst/>
          </a:prstGeom>
          <a:noFill/>
          <a:ln>
            <a:solidFill>
              <a:schemeClr val="tx1"/>
            </a:solidFill>
          </a:ln>
        </p:spPr>
        <p:txBody>
          <a:bodyPr wrap="square" rtlCol="0">
            <a:spAutoFit/>
          </a:bodyPr>
          <a:p>
            <a:pPr algn="ctr"/>
            <a:r>
              <a:rPr lang="zh-CN" altLang="en-US"/>
              <a:t>对公支付</a:t>
            </a:r>
            <a:endParaRPr lang="zh-CN" altLang="en-US"/>
          </a:p>
        </p:txBody>
      </p:sp>
      <p:sp>
        <p:nvSpPr>
          <p:cNvPr id="32" name="文本框 31"/>
          <p:cNvSpPr txBox="1"/>
          <p:nvPr/>
        </p:nvSpPr>
        <p:spPr>
          <a:xfrm>
            <a:off x="7827645" y="3133090"/>
            <a:ext cx="423545" cy="922020"/>
          </a:xfrm>
          <a:prstGeom prst="rect">
            <a:avLst/>
          </a:prstGeom>
          <a:noFill/>
          <a:ln>
            <a:solidFill>
              <a:schemeClr val="tx1"/>
            </a:solidFill>
          </a:ln>
        </p:spPr>
        <p:txBody>
          <a:bodyPr wrap="square" rtlCol="0">
            <a:spAutoFit/>
          </a:bodyPr>
          <a:p>
            <a:pPr algn="ctr"/>
            <a:r>
              <a:rPr lang="zh-CN" altLang="en-US"/>
              <a:t>冲借款</a:t>
            </a:r>
            <a:endParaRPr lang="zh-CN" altLang="en-US"/>
          </a:p>
        </p:txBody>
      </p:sp>
      <p:sp>
        <p:nvSpPr>
          <p:cNvPr id="33" name="文本框 32"/>
          <p:cNvSpPr txBox="1"/>
          <p:nvPr/>
        </p:nvSpPr>
        <p:spPr>
          <a:xfrm>
            <a:off x="7832725" y="4293235"/>
            <a:ext cx="411480" cy="1198880"/>
          </a:xfrm>
          <a:prstGeom prst="rect">
            <a:avLst/>
          </a:prstGeom>
          <a:noFill/>
          <a:ln>
            <a:solidFill>
              <a:schemeClr val="tx1"/>
            </a:solidFill>
          </a:ln>
        </p:spPr>
        <p:txBody>
          <a:bodyPr wrap="square" rtlCol="0">
            <a:spAutoFit/>
          </a:bodyPr>
          <a:p>
            <a:pPr algn="ctr"/>
            <a:r>
              <a:rPr lang="zh-CN" altLang="en-US"/>
              <a:t>对私支付</a:t>
            </a:r>
            <a:endParaRPr lang="zh-CN" altLang="en-US"/>
          </a:p>
        </p:txBody>
      </p:sp>
      <p:cxnSp>
        <p:nvCxnSpPr>
          <p:cNvPr id="35" name="直接箭头连接符 34"/>
          <p:cNvCxnSpPr/>
          <p:nvPr/>
        </p:nvCxnSpPr>
        <p:spPr>
          <a:xfrm>
            <a:off x="7556500" y="3465830"/>
            <a:ext cx="288000"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6" name="右大括号 35"/>
          <p:cNvSpPr/>
          <p:nvPr/>
        </p:nvSpPr>
        <p:spPr>
          <a:xfrm>
            <a:off x="8255000" y="2276475"/>
            <a:ext cx="792480" cy="2520950"/>
          </a:xfrm>
          <a:prstGeom prst="rightBrace">
            <a:avLst>
              <a:gd name="adj1" fmla="val 8333"/>
              <a:gd name="adj2" fmla="val 48790"/>
            </a:avLst>
          </a:prstGeom>
        </p:spPr>
        <p:style>
          <a:lnRef idx="3">
            <a:schemeClr val="accent4"/>
          </a:lnRef>
          <a:fillRef idx="0">
            <a:schemeClr val="accent4"/>
          </a:fillRef>
          <a:effectRef idx="2">
            <a:schemeClr val="accent4"/>
          </a:effectRef>
          <a:fontRef idx="minor">
            <a:schemeClr val="tx1"/>
          </a:fontRef>
        </p:style>
        <p:txBody>
          <a:bodyPr rtlCol="0" anchor="ctr"/>
          <a:p>
            <a:pPr algn="ctr"/>
            <a:endParaRPr lang="zh-CN" altLang="en-US"/>
          </a:p>
        </p:txBody>
      </p:sp>
      <p:sp>
        <p:nvSpPr>
          <p:cNvPr id="37" name="文本框 36"/>
          <p:cNvSpPr txBox="1"/>
          <p:nvPr/>
        </p:nvSpPr>
        <p:spPr>
          <a:xfrm>
            <a:off x="9843135" y="2989580"/>
            <a:ext cx="423545" cy="1198880"/>
          </a:xfrm>
          <a:prstGeom prst="rect">
            <a:avLst/>
          </a:prstGeom>
          <a:noFill/>
          <a:ln>
            <a:solidFill>
              <a:schemeClr val="tx1"/>
            </a:solidFill>
          </a:ln>
        </p:spPr>
        <p:txBody>
          <a:bodyPr wrap="square" rtlCol="0">
            <a:spAutoFit/>
          </a:bodyPr>
          <a:p>
            <a:pPr algn="ctr"/>
            <a:r>
              <a:rPr lang="zh-CN" altLang="en-US"/>
              <a:t>线下审批</a:t>
            </a:r>
            <a:endParaRPr lang="zh-CN" altLang="en-US"/>
          </a:p>
        </p:txBody>
      </p:sp>
      <p:cxnSp>
        <p:nvCxnSpPr>
          <p:cNvPr id="38" name="直接箭头连接符 37"/>
          <p:cNvCxnSpPr/>
          <p:nvPr/>
        </p:nvCxnSpPr>
        <p:spPr>
          <a:xfrm>
            <a:off x="9565640" y="3465830"/>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39" name="文本框 38"/>
          <p:cNvSpPr txBox="1"/>
          <p:nvPr/>
        </p:nvSpPr>
        <p:spPr>
          <a:xfrm>
            <a:off x="9120505" y="2846070"/>
            <a:ext cx="423545" cy="1476375"/>
          </a:xfrm>
          <a:prstGeom prst="rect">
            <a:avLst/>
          </a:prstGeom>
          <a:noFill/>
          <a:ln>
            <a:solidFill>
              <a:schemeClr val="tx1"/>
            </a:solidFill>
          </a:ln>
        </p:spPr>
        <p:txBody>
          <a:bodyPr wrap="square" rtlCol="0">
            <a:spAutoFit/>
          </a:bodyPr>
          <a:p>
            <a:pPr algn="ctr"/>
            <a:r>
              <a:rPr lang="zh-CN" altLang="en-US"/>
              <a:t>打印报销单</a:t>
            </a:r>
            <a:endParaRPr lang="zh-CN" altLang="en-US"/>
          </a:p>
        </p:txBody>
      </p:sp>
      <p:cxnSp>
        <p:nvCxnSpPr>
          <p:cNvPr id="40" name="直接箭头连接符 39"/>
          <p:cNvCxnSpPr/>
          <p:nvPr/>
        </p:nvCxnSpPr>
        <p:spPr>
          <a:xfrm>
            <a:off x="10266680" y="3521075"/>
            <a:ext cx="310515" cy="1778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41" name="文本框 40"/>
          <p:cNvSpPr txBox="1"/>
          <p:nvPr/>
        </p:nvSpPr>
        <p:spPr>
          <a:xfrm>
            <a:off x="10565765" y="2989580"/>
            <a:ext cx="423545" cy="1198880"/>
          </a:xfrm>
          <a:prstGeom prst="rect">
            <a:avLst/>
          </a:prstGeom>
          <a:noFill/>
          <a:ln>
            <a:solidFill>
              <a:schemeClr val="tx1"/>
            </a:solidFill>
          </a:ln>
        </p:spPr>
        <p:txBody>
          <a:bodyPr wrap="square" rtlCol="0">
            <a:spAutoFit/>
          </a:bodyPr>
          <a:p>
            <a:pPr algn="ctr"/>
            <a:r>
              <a:rPr lang="zh-CN" altLang="en-US"/>
              <a:t>单据投递</a:t>
            </a:r>
            <a:endParaRPr lang="zh-CN" altLang="en-US"/>
          </a:p>
        </p:txBody>
      </p:sp>
      <p:sp>
        <p:nvSpPr>
          <p:cNvPr id="12" name="文本框 11"/>
          <p:cNvSpPr txBox="1"/>
          <p:nvPr>
            <p:custDataLst>
              <p:tags r:id="rId5"/>
            </p:custDataLst>
          </p:nvPr>
        </p:nvSpPr>
        <p:spPr>
          <a:xfrm>
            <a:off x="1539875" y="2580005"/>
            <a:ext cx="459740" cy="1682750"/>
          </a:xfrm>
          <a:prstGeom prst="rect">
            <a:avLst/>
          </a:prstGeom>
          <a:noFill/>
          <a:ln w="28575">
            <a:solidFill>
              <a:schemeClr val="tx1"/>
            </a:solidFill>
          </a:ln>
        </p:spPr>
        <p:txBody>
          <a:bodyPr vert="eaVert" wrap="square" rtlCol="0">
            <a:spAutoFit/>
          </a:bodyPr>
          <a:p>
            <a:r>
              <a:rPr lang="en-US" altLang="zh-CN"/>
              <a:t>  </a:t>
            </a:r>
            <a:r>
              <a:rPr lang="zh-CN" altLang="en-US"/>
              <a:t>选择报销项目</a:t>
            </a:r>
            <a:endParaRPr lang="zh-CN" altLang="en-US"/>
          </a:p>
        </p:txBody>
      </p:sp>
      <p:cxnSp>
        <p:nvCxnSpPr>
          <p:cNvPr id="13" name="直接箭头连接符 12"/>
          <p:cNvCxnSpPr/>
          <p:nvPr>
            <p:custDataLst>
              <p:tags r:id="rId6"/>
            </p:custDataLst>
          </p:nvPr>
        </p:nvCxnSpPr>
        <p:spPr>
          <a:xfrm>
            <a:off x="1991360" y="3356610"/>
            <a:ext cx="332740" cy="3175"/>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3" name="文本框 2"/>
          <p:cNvSpPr txBox="1"/>
          <p:nvPr/>
        </p:nvSpPr>
        <p:spPr>
          <a:xfrm>
            <a:off x="1113155" y="293370"/>
            <a:ext cx="10625455" cy="521970"/>
          </a:xfrm>
          <a:prstGeom prst="rect">
            <a:avLst/>
          </a:prstGeom>
          <a:noFill/>
        </p:spPr>
        <p:txBody>
          <a:bodyPr wrap="square" rtlCol="0">
            <a:spAutoFit/>
          </a:bodyPr>
          <a:lstStyle/>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2.</a:t>
            </a:r>
            <a:r>
              <a:rPr 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系统登陆方式</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登陆界面</a:t>
            </a:r>
            <a:endParaRPr lang="zh-CN" sz="2800" b="1" dirty="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
        <p:nvSpPr>
          <p:cNvPr id="2" name="文本框 1"/>
          <p:cNvSpPr txBox="1"/>
          <p:nvPr/>
        </p:nvSpPr>
        <p:spPr>
          <a:xfrm>
            <a:off x="983615" y="953771"/>
            <a:ext cx="10259695" cy="645160"/>
          </a:xfrm>
          <a:prstGeom prst="rect">
            <a:avLst/>
          </a:prstGeom>
          <a:noFill/>
          <a:ln w="9525">
            <a:noFill/>
          </a:ln>
        </p:spPr>
        <p:txBody>
          <a:bodyPr wrap="square">
            <a:spAutoFit/>
          </a:bodyPr>
          <a:lstStyle/>
          <a:p>
            <a:r>
              <a:rPr lang="zh-CN" altLang="en-US" dirty="0" smtClean="0"/>
              <a:t>        在平台登录之后，点击平台界面的【网上报账系统】按钮</a:t>
            </a:r>
            <a:endParaRPr lang="zh-CN" altLang="en-US" dirty="0" smtClean="0"/>
          </a:p>
          <a:p>
            <a:endParaRPr lang="zh-CN" altLang="en-US"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7" name="图片 6"/>
          <p:cNvPicPr>
            <a:picLocks noChangeAspect="1"/>
          </p:cNvPicPr>
          <p:nvPr/>
        </p:nvPicPr>
        <p:blipFill>
          <a:blip r:embed="rId5"/>
          <a:stretch>
            <a:fillRect/>
          </a:stretch>
        </p:blipFill>
        <p:spPr>
          <a:xfrm>
            <a:off x="335280" y="1485265"/>
            <a:ext cx="11469370" cy="53721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pic>
        <p:nvPicPr>
          <p:cNvPr id="3" name="图片 2"/>
          <p:cNvPicPr>
            <a:picLocks noChangeAspect="1"/>
          </p:cNvPicPr>
          <p:nvPr/>
        </p:nvPicPr>
        <p:blipFill>
          <a:blip r:embed="rId5"/>
          <a:stretch>
            <a:fillRect/>
          </a:stretch>
        </p:blipFill>
        <p:spPr>
          <a:xfrm>
            <a:off x="911225" y="1496695"/>
            <a:ext cx="10471785" cy="5197475"/>
          </a:xfrm>
          <a:prstGeom prst="rect">
            <a:avLst/>
          </a:prstGeom>
        </p:spPr>
      </p:pic>
      <p:sp>
        <p:nvSpPr>
          <p:cNvPr id="4" name="文本框 3"/>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2.</a:t>
            </a:r>
            <a:r>
              <a:rPr 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系统登陆方式</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主</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sym typeface="+mn-ea"/>
              </a:rPr>
              <a:t>界面</a:t>
            </a:r>
            <a:endParaRPr lang="zh-CN" sz="2800" b="1" dirty="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446405" y="1044575"/>
            <a:ext cx="11283950" cy="941705"/>
          </a:xfrm>
          <a:prstGeom prst="rect">
            <a:avLst/>
          </a:prstGeom>
          <a:noFill/>
          <a:ln w="9525">
            <a:noFill/>
          </a:ln>
        </p:spPr>
        <p:txBody>
          <a:bodyPr wrap="square">
            <a:noAutofit/>
          </a:bodyPr>
          <a:lstStyle/>
          <a:p>
            <a:r>
              <a:rPr lang="en-US" altLang="zh-CN" dirty="0"/>
              <a:t>       </a:t>
            </a:r>
            <a:r>
              <a:rPr lang="zh-CN" dirty="0"/>
              <a:t>差旅费报销业务，在功能导航页中点击功能菜单中的</a:t>
            </a:r>
            <a:r>
              <a:rPr lang="zh-CN" altLang="en-US" dirty="0"/>
              <a:t>差旅费报销按钮，然后点新业务填报，在出现下方页面后，点击问号所在位置，进入项目选择界面，</a:t>
            </a:r>
            <a:r>
              <a:rPr lang="zh-CN" altLang="en-US" dirty="0" smtClean="0">
                <a:sym typeface="+mn-ea"/>
              </a:rPr>
              <a:t>系统出现本人名下的所有经费项目。如使用公共项目报销时，请在部门编号和项目编号处直接输入时用的部门编号和项目编号点击下一步即可</a:t>
            </a:r>
            <a:endParaRPr lang="zh-CN" altLang="en-US" dirty="0" smtClean="0"/>
          </a:p>
          <a:p>
            <a:r>
              <a:rPr lang="en-US" altLang="zh-CN" dirty="0"/>
              <a:t>          </a:t>
            </a:r>
            <a:endParaRPr lang="en-US" altLang="zh-CN" dirty="0">
              <a:solidFill>
                <a:schemeClr val="tx1"/>
              </a:solidFill>
            </a:endParaRPr>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国内差旅报销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选择项目</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10" name="图片 9"/>
          <p:cNvPicPr>
            <a:picLocks noChangeAspect="1"/>
          </p:cNvPicPr>
          <p:nvPr/>
        </p:nvPicPr>
        <p:blipFill>
          <a:blip r:embed="rId5"/>
          <a:stretch>
            <a:fillRect/>
          </a:stretch>
        </p:blipFill>
        <p:spPr>
          <a:xfrm>
            <a:off x="47625" y="4580890"/>
            <a:ext cx="12194540" cy="2565400"/>
          </a:xfrm>
          <a:prstGeom prst="rect">
            <a:avLst/>
          </a:prstGeom>
        </p:spPr>
      </p:pic>
      <p:sp>
        <p:nvSpPr>
          <p:cNvPr id="11" name="文本框 10"/>
          <p:cNvSpPr txBox="1"/>
          <p:nvPr/>
        </p:nvSpPr>
        <p:spPr>
          <a:xfrm>
            <a:off x="335280" y="3932555"/>
            <a:ext cx="11649075" cy="645160"/>
          </a:xfrm>
          <a:prstGeom prst="rect">
            <a:avLst/>
          </a:prstGeom>
          <a:noFill/>
          <a:ln w="9525">
            <a:noFill/>
          </a:ln>
        </p:spPr>
        <p:txBody>
          <a:bodyPr wrap="square">
            <a:spAutoFit/>
          </a:bodyPr>
          <a:p>
            <a:r>
              <a:rPr lang="en-US" altLang="zh-CN" dirty="0"/>
              <a:t>       </a:t>
            </a:r>
            <a:r>
              <a:rPr lang="zh-CN" dirty="0"/>
              <a:t>进入项目选择界面后，找到本次报销业务所需要的项目，在项目名称或项目编号的蓝色字体位置用鼠标点击选中。项目选择完毕后即可点击</a:t>
            </a:r>
            <a:r>
              <a:rPr lang="en-US" altLang="zh-CN" dirty="0"/>
              <a:t>                 </a:t>
            </a:r>
            <a:endParaRPr lang="en-US" altLang="zh-CN" dirty="0">
              <a:solidFill>
                <a:schemeClr val="tx1"/>
              </a:solidFill>
            </a:endParaRPr>
          </a:p>
        </p:txBody>
      </p:sp>
      <p:pic>
        <p:nvPicPr>
          <p:cNvPr id="14" name="图片 13"/>
          <p:cNvPicPr>
            <a:picLocks noChangeAspect="1"/>
          </p:cNvPicPr>
          <p:nvPr/>
        </p:nvPicPr>
        <p:blipFill>
          <a:blip r:embed="rId6"/>
          <a:stretch>
            <a:fillRect/>
          </a:stretch>
        </p:blipFill>
        <p:spPr>
          <a:xfrm>
            <a:off x="3431540" y="4220845"/>
            <a:ext cx="1123950" cy="390525"/>
          </a:xfrm>
          <a:prstGeom prst="rect">
            <a:avLst/>
          </a:prstGeom>
        </p:spPr>
      </p:pic>
      <p:pic>
        <p:nvPicPr>
          <p:cNvPr id="4" name="图片 3"/>
          <p:cNvPicPr>
            <a:picLocks noChangeAspect="1"/>
          </p:cNvPicPr>
          <p:nvPr>
            <p:custDataLst>
              <p:tags r:id="rId7"/>
            </p:custDataLst>
          </p:nvPr>
        </p:nvPicPr>
        <p:blipFill>
          <a:blip r:embed="rId8"/>
          <a:stretch>
            <a:fillRect/>
          </a:stretch>
        </p:blipFill>
        <p:spPr>
          <a:xfrm>
            <a:off x="306705" y="1915795"/>
            <a:ext cx="11292840" cy="20129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国内差旅报销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差旅明细</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4" name="图片 3"/>
          <p:cNvPicPr>
            <a:picLocks noChangeAspect="1"/>
          </p:cNvPicPr>
          <p:nvPr>
            <p:custDataLst>
              <p:tags r:id="rId5"/>
            </p:custDataLst>
          </p:nvPr>
        </p:nvPicPr>
        <p:blipFill>
          <a:blip r:embed="rId6"/>
          <a:stretch>
            <a:fillRect/>
          </a:stretch>
        </p:blipFill>
        <p:spPr>
          <a:xfrm>
            <a:off x="47625" y="1628775"/>
            <a:ext cx="12051665" cy="45993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792480"/>
            <a:ext cx="11907013" cy="15087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162305" y="867917"/>
            <a:ext cx="11553825" cy="0"/>
          </a:xfrm>
          <a:custGeom>
            <a:avLst/>
            <a:gdLst/>
            <a:ahLst/>
            <a:cxnLst/>
            <a:rect l="l" t="t" r="r" b="b"/>
            <a:pathLst>
              <a:path w="11553825">
                <a:moveTo>
                  <a:pt x="0" y="0"/>
                </a:moveTo>
                <a:lnTo>
                  <a:pt x="11553825" y="0"/>
                </a:lnTo>
              </a:path>
            </a:pathLst>
          </a:custGeom>
          <a:ln w="19812">
            <a:solidFill>
              <a:srgbClr val="D9D9D9"/>
            </a:solidFill>
          </a:ln>
        </p:spPr>
        <p:txBody>
          <a:bodyPr wrap="square" lIns="0" tIns="0" rIns="0" bIns="0" rtlCol="0"/>
          <a:lstStyle/>
          <a:p/>
        </p:txBody>
      </p:sp>
      <p:sp>
        <p:nvSpPr>
          <p:cNvPr id="2" name="文本框 1"/>
          <p:cNvSpPr txBox="1"/>
          <p:nvPr/>
        </p:nvSpPr>
        <p:spPr>
          <a:xfrm>
            <a:off x="966470" y="1044576"/>
            <a:ext cx="10259695" cy="1476375"/>
          </a:xfrm>
          <a:prstGeom prst="rect">
            <a:avLst/>
          </a:prstGeom>
          <a:noFill/>
          <a:ln w="9525">
            <a:noFill/>
          </a:ln>
        </p:spPr>
        <p:txBody>
          <a:bodyPr wrap="square">
            <a:spAutoFit/>
          </a:bodyPr>
          <a:lstStyle/>
          <a:p>
            <a:r>
              <a:rPr lang="en-US" altLang="zh-CN" dirty="0"/>
              <a:t>       </a:t>
            </a:r>
            <a:r>
              <a:rPr lang="zh-CN" dirty="0"/>
              <a:t>①往来行程采用不同交通工具的，请分别按照时间顺序在后方任意的“行程单”页面填写；②同一行的“起始时间”和“结束时间”分别代表出发和到达目的地的时间；③交通工具，票别处为下拉列表，自行选择相关信息；④单价手动录入，张数为所乘交通工具的票据张数，票面金额栏根据单价及张数自动算出，⑤在填写完毕后勾选需要报销的行，再点击“保存并返回前一页”之后，跳转回差旅报销界面。</a:t>
            </a:r>
            <a:endParaRPr lang="zh-CN" dirty="0"/>
          </a:p>
        </p:txBody>
      </p:sp>
      <p:sp>
        <p:nvSpPr>
          <p:cNvPr id="27" name="object 2"/>
          <p:cNvSpPr/>
          <p:nvPr/>
        </p:nvSpPr>
        <p:spPr>
          <a:xfrm>
            <a:off x="11804174" y="152150"/>
            <a:ext cx="387826" cy="691570"/>
          </a:xfrm>
          <a:prstGeom prst="rect">
            <a:avLst/>
          </a:prstGeom>
          <a:blipFill>
            <a:blip r:embed="rId2" cstate="print"/>
            <a:stretch>
              <a:fillRect/>
            </a:stretch>
          </a:blipFill>
        </p:spPr>
        <p:txBody>
          <a:bodyPr wrap="square" lIns="0" tIns="0" rIns="0" bIns="0" rtlCol="0"/>
          <a:lstStyle/>
          <a:p/>
        </p:txBody>
      </p:sp>
      <p:sp>
        <p:nvSpPr>
          <p:cNvPr id="28" name="object 4"/>
          <p:cNvSpPr/>
          <p:nvPr/>
        </p:nvSpPr>
        <p:spPr>
          <a:xfrm>
            <a:off x="9892918" y="316610"/>
            <a:ext cx="1760220" cy="481583"/>
          </a:xfrm>
          <a:prstGeom prst="rect">
            <a:avLst/>
          </a:prstGeom>
          <a:blipFill>
            <a:blip r:embed="rId3" cstate="print"/>
            <a:stretch>
              <a:fillRect/>
            </a:stretch>
          </a:blipFill>
        </p:spPr>
        <p:txBody>
          <a:bodyPr wrap="square" lIns="0" tIns="0" rIns="0" bIns="0" rtlCol="0"/>
          <a:lstStyle/>
          <a:p/>
        </p:txBody>
      </p:sp>
      <p:sp>
        <p:nvSpPr>
          <p:cNvPr id="12" name="object 2"/>
          <p:cNvSpPr/>
          <p:nvPr/>
        </p:nvSpPr>
        <p:spPr>
          <a:xfrm>
            <a:off x="11804383" y="157621"/>
            <a:ext cx="389293" cy="685232"/>
          </a:xfrm>
          <a:custGeom>
            <a:avLst/>
            <a:gdLst/>
            <a:ahLst/>
            <a:cxnLst/>
            <a:rect l="l" t="t" r="r" b="b"/>
            <a:pathLst>
              <a:path w="389254" h="685165">
                <a:moveTo>
                  <a:pt x="388778" y="0"/>
                </a:moveTo>
                <a:lnTo>
                  <a:pt x="22383" y="297626"/>
                </a:lnTo>
                <a:lnTo>
                  <a:pt x="5595" y="318454"/>
                </a:lnTo>
                <a:lnTo>
                  <a:pt x="0" y="342330"/>
                </a:lnTo>
                <a:lnTo>
                  <a:pt x="5595" y="366206"/>
                </a:lnTo>
                <a:lnTo>
                  <a:pt x="22383" y="387034"/>
                </a:lnTo>
                <a:lnTo>
                  <a:pt x="388778" y="684660"/>
                </a:lnTo>
                <a:lnTo>
                  <a:pt x="388778" y="0"/>
                </a:lnTo>
                <a:close/>
              </a:path>
            </a:pathLst>
          </a:custGeom>
          <a:solidFill>
            <a:srgbClr val="3B3C42"/>
          </a:solidFill>
        </p:spPr>
        <p:txBody>
          <a:bodyPr wrap="square" lIns="0" tIns="0" rIns="0" bIns="0" rtlCol="0"/>
          <a:lstStyle/>
          <a:p>
            <a:endParaRPr sz="135"/>
          </a:p>
        </p:txBody>
      </p:sp>
      <p:sp>
        <p:nvSpPr>
          <p:cNvPr id="13" name="object 2"/>
          <p:cNvSpPr/>
          <p:nvPr/>
        </p:nvSpPr>
        <p:spPr>
          <a:xfrm>
            <a:off x="11805971" y="63"/>
            <a:ext cx="387864" cy="691638"/>
          </a:xfrm>
          <a:prstGeom prst="rect">
            <a:avLst/>
          </a:prstGeom>
          <a:blipFill>
            <a:blip r:embed="rId4" cstate="print"/>
            <a:stretch>
              <a:fillRect/>
            </a:stretch>
          </a:blipFill>
        </p:spPr>
        <p:txBody>
          <a:bodyPr wrap="square" lIns="0" tIns="0" rIns="0" bIns="0" rtlCol="0"/>
          <a:lstStyle/>
          <a:p>
            <a:endParaRPr sz="135"/>
          </a:p>
        </p:txBody>
      </p:sp>
      <p:sp>
        <p:nvSpPr>
          <p:cNvPr id="8" name="文本框 7"/>
          <p:cNvSpPr txBox="1"/>
          <p:nvPr/>
        </p:nvSpPr>
        <p:spPr>
          <a:xfrm>
            <a:off x="1113155" y="293370"/>
            <a:ext cx="10625455" cy="521970"/>
          </a:xfrm>
          <a:prstGeom prst="rect">
            <a:avLst/>
          </a:prstGeom>
          <a:noFill/>
        </p:spPr>
        <p:txBody>
          <a:bodyPr wrap="square" rtlCol="0">
            <a:spAutoFit/>
          </a:bodyPr>
          <a:p>
            <a:pPr>
              <a:buClrTx/>
              <a:buSzTx/>
              <a:buFontTx/>
            </a:pP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3.网上报销业务填报流程---</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国内差旅报销</a:t>
            </a:r>
            <a:r>
              <a:rPr lang="en-US" altLang="zh-CN"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a:t>
            </a:r>
            <a:r>
              <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rPr>
              <a:t>差旅明细</a:t>
            </a:r>
            <a:endParaRPr lang="zh-CN" altLang="en-US" sz="2800" b="1" dirty="0" smtClean="0">
              <a:gradFill>
                <a:gsLst>
                  <a:gs pos="0">
                    <a:srgbClr val="007BD3"/>
                  </a:gs>
                  <a:gs pos="100000">
                    <a:srgbClr val="034373"/>
                  </a:gs>
                </a:gsLst>
                <a:lin scaled="0"/>
              </a:gradFill>
              <a:latin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5"/>
          <a:stretch>
            <a:fillRect/>
          </a:stretch>
        </p:blipFill>
        <p:spPr>
          <a:xfrm>
            <a:off x="47625" y="2774315"/>
            <a:ext cx="12043410" cy="353314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UNIT_PLACING_PICTURE_USER_VIEWPORT" val="{&quot;height&quot;:7711,&quot;width&quot;:19376}"/>
</p:tagLst>
</file>

<file path=ppt/tags/tag13.xml><?xml version="1.0" encoding="utf-8"?>
<p:tagLst xmlns:p="http://schemas.openxmlformats.org/presentationml/2006/main">
  <p:tag name="COMMONDATA" val="eyJoZGlkIjoiMGZkNmJlOTA2MWUzMmRiYTRjMzViZmExMWVhMjU0MTMifQ=="/>
  <p:tag name="KSO_WPP_MARK_KEY" val="fc8ca1c8-b07b-45de-bed3-259e96706d0c"/>
  <p:tag name="commondata" val="eyJoZGlkIjoiMzM1ZGQ4ODRmYTdlNjcwMTdkMzYxNGEyODQ4M2QxYmY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2067</Words>
  <Application>WPS 演示</Application>
  <PresentationFormat>自定义</PresentationFormat>
  <Paragraphs>212</Paragraphs>
  <Slides>20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Arial</vt:lpstr>
      <vt:lpstr>宋体</vt:lpstr>
      <vt:lpstr>Wingdings</vt:lpstr>
      <vt:lpstr>微软雅黑</vt:lpstr>
      <vt:lpstr>Calibri</vt:lpstr>
      <vt:lpstr>Arial Unicode MS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吃货呆</cp:lastModifiedBy>
  <cp:revision>326</cp:revision>
  <dcterms:created xsi:type="dcterms:W3CDTF">2022-05-10T04:29:00Z</dcterms:created>
  <dcterms:modified xsi:type="dcterms:W3CDTF">2024-11-05T06:13:30Z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657F62AC724341F0A4C708C04930E6C0_12</vt:lpwstr>
  </property>
</Properties>
</file>