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2" r:id="rId3"/>
    <p:sldId id="502" r:id="rId4"/>
    <p:sldId id="503" r:id="rId5"/>
    <p:sldId id="506" r:id="rId6"/>
    <p:sldId id="504" r:id="rId7"/>
    <p:sldId id="505" r:id="rId8"/>
    <p:sldId id="509" r:id="rId9"/>
    <p:sldId id="510" r:id="rId10"/>
    <p:sldId id="548" r:id="rId11"/>
    <p:sldId id="549" r:id="rId12"/>
    <p:sldId id="552" r:id="rId13"/>
    <p:sldId id="476" r:id="rId14"/>
  </p:sldIdLst>
  <p:sldSz cx="12192000" cy="6858000"/>
  <p:notesSz cx="9144000" cy="6858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heng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1" autoAdjust="0"/>
    <p:restoredTop sz="94660"/>
  </p:normalViewPr>
  <p:slideViewPr>
    <p:cSldViewPr showGuides="1">
      <p:cViewPr varScale="1">
        <p:scale>
          <a:sx n="65" d="100"/>
          <a:sy n="65" d="100"/>
        </p:scale>
        <p:origin x="-894" y="-114"/>
      </p:cViewPr>
      <p:guideLst>
        <p:guide orient="horz" pos="2018"/>
        <p:guide pos="37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514397" y="857250"/>
            <a:ext cx="4115205" cy="23145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21" y="1122363"/>
            <a:ext cx="9145325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21" y="3602038"/>
            <a:ext cx="9145325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480" y="274638"/>
            <a:ext cx="2743597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8" y="274638"/>
            <a:ext cx="8071742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97" y="0"/>
            <a:ext cx="10287536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" y="8238"/>
            <a:ext cx="12192634" cy="6857999"/>
          </a:xfrm>
          <a:prstGeom prst="rect">
            <a:avLst/>
          </a:prstGeom>
          <a:solidFill>
            <a:srgbClr val="F9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0"/>
          <p:cNvSpPr>
            <a:spLocks noGrp="1"/>
          </p:cNvSpPr>
          <p:nvPr>
            <p:ph type="title"/>
          </p:nvPr>
        </p:nvSpPr>
        <p:spPr>
          <a:xfrm>
            <a:off x="342918" y="393700"/>
            <a:ext cx="9746488" cy="369332"/>
          </a:xfrm>
          <a:prstGeom prst="rect">
            <a:avLst/>
          </a:prstGeom>
          <a:noFill/>
          <a:ln w="9525">
            <a:noFill/>
          </a:ln>
          <a:effectLst>
            <a:outerShdw dist="25400" dir="10800000" algn="r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>
            <a:lvl1pPr>
              <a:defRPr lang="zh-CN" altLang="en-US" sz="2000" b="1" i="1">
                <a:ln>
                  <a:solidFill>
                    <a:srgbClr val="444444"/>
                  </a:solidFill>
                </a:ln>
                <a:solidFill>
                  <a:srgbClr val="44444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marL="0" lvl="0"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1" name="图片 10" descr="szhtxlg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85666" y="374849"/>
            <a:ext cx="1304761" cy="3577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71" y="1709738"/>
            <a:ext cx="10517123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71" y="4589463"/>
            <a:ext cx="1051712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8" y="1600200"/>
            <a:ext cx="5377451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627" y="1600200"/>
            <a:ext cx="5377451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365125"/>
            <a:ext cx="10517123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947" y="1778438"/>
            <a:ext cx="48742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947" y="2665379"/>
            <a:ext cx="48742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845" y="1778438"/>
            <a:ext cx="489828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845" y="2665379"/>
            <a:ext cx="489828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4165953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939" y="457201"/>
            <a:ext cx="6173094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4165953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88" y="274638"/>
            <a:ext cx="1097439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88" y="1600200"/>
            <a:ext cx="1097439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88" y="6245225"/>
            <a:ext cx="2845212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6203" y="6245225"/>
            <a:ext cx="38613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8866" y="6245225"/>
            <a:ext cx="2845212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113155" y="293370"/>
            <a:ext cx="1062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系统登陆方式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登陆界面</a:t>
            </a:r>
            <a:endParaRPr lang="zh-CN" altLang="en-US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615" y="953771"/>
            <a:ext cx="102596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在财务服务平台中点击</a:t>
            </a:r>
            <a:r>
              <a:rPr lang="zh-CN" altLang="en-US" dirty="0" smtClean="0">
                <a:solidFill>
                  <a:srgbClr val="FF0000"/>
                </a:solidFill>
              </a:rPr>
              <a:t>网上申报管理系统</a:t>
            </a:r>
            <a:r>
              <a:rPr lang="zh-CN" altLang="en-US" dirty="0" smtClean="0"/>
              <a:t>进入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8120"/>
            <a:ext cx="12205970" cy="538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提交线上审批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" y="1059404"/>
            <a:ext cx="57388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线上审批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zh-CN" altLang="en-US" dirty="0" smtClean="0">
                <a:sym typeface="+mn-ea"/>
              </a:rPr>
              <a:t>本次填报需要线上审批的业务，启用此功能。</a:t>
            </a:r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20" name="文本框 1"/>
          <p:cNvSpPr txBox="1"/>
          <p:nvPr/>
        </p:nvSpPr>
        <p:spPr>
          <a:xfrm>
            <a:off x="3431521" y="1428885"/>
            <a:ext cx="8810644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 smtClean="0">
                <a:solidFill>
                  <a:srgbClr val="FF0000"/>
                </a:solidFill>
              </a:rPr>
              <a:t>下一步：获取审批流程</a:t>
            </a:r>
            <a:r>
              <a:rPr lang="zh-CN" altLang="en-US" dirty="0" smtClean="0"/>
              <a:t>后将出现以下界面，请核对</a:t>
            </a:r>
            <a:r>
              <a:rPr lang="zh-CN" altLang="en-US" dirty="0" smtClean="0">
                <a:solidFill>
                  <a:srgbClr val="FF0000"/>
                </a:solidFill>
              </a:rPr>
              <a:t>填报内容</a:t>
            </a:r>
            <a:r>
              <a:rPr lang="zh-CN" altLang="en-US" dirty="0" smtClean="0"/>
              <a:t>是否正确，</a:t>
            </a:r>
            <a:r>
              <a:rPr lang="zh-CN" altLang="en-US" dirty="0" smtClean="0">
                <a:solidFill>
                  <a:srgbClr val="FF0000"/>
                </a:solidFill>
              </a:rPr>
              <a:t>审批流程</a:t>
            </a:r>
            <a:r>
              <a:rPr lang="zh-CN" altLang="en-US" dirty="0" smtClean="0"/>
              <a:t>处是否有显示以及流程是否正确，然后点击</a:t>
            </a:r>
            <a:r>
              <a:rPr lang="en-US" altLang="zh-CN" dirty="0" smtClean="0"/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上传附件</a:t>
            </a:r>
            <a:r>
              <a:rPr lang="en-US" altLang="zh-CN" dirty="0" smtClean="0"/>
              <a:t>”</a:t>
            </a:r>
            <a:r>
              <a:rPr lang="zh-CN" altLang="en-US" dirty="0" smtClean="0">
                <a:solidFill>
                  <a:schemeClr val="tx1"/>
                </a:solidFill>
              </a:rPr>
              <a:t>导入电子版相关文件</a:t>
            </a:r>
            <a:r>
              <a:rPr lang="zh-CN" altLang="en-US" dirty="0" smtClean="0"/>
              <a:t>作为审批人审批时的依据，所有流程确认无误后点击左下角的</a:t>
            </a:r>
            <a:r>
              <a:rPr lang="zh-CN" altLang="en-US" dirty="0" smtClean="0">
                <a:solidFill>
                  <a:srgbClr val="FF0000"/>
                </a:solidFill>
              </a:rPr>
              <a:t>提交审批</a:t>
            </a:r>
            <a:r>
              <a:rPr lang="zh-CN" altLang="en-US" dirty="0" smtClean="0"/>
              <a:t>按钮即可完成本次填报，如有问题请点击</a:t>
            </a:r>
            <a:r>
              <a:rPr lang="zh-CN" altLang="en-US" dirty="0" smtClean="0">
                <a:solidFill>
                  <a:srgbClr val="FF0000"/>
                </a:solidFill>
              </a:rPr>
              <a:t>撤回</a:t>
            </a:r>
            <a:r>
              <a:rPr lang="zh-CN" altLang="en-US" dirty="0" smtClean="0"/>
              <a:t>按钮进行修改。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" y="1610360"/>
            <a:ext cx="3162300" cy="850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25" y="2642235"/>
            <a:ext cx="10232390" cy="4059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发放管理</a:t>
            </a:r>
            <a:endParaRPr lang="zh-CN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928670"/>
            <a:ext cx="12191999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学生劳务发放管理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zh-CN" altLang="en-US" dirty="0" smtClean="0"/>
              <a:t>线上审批提交后请等待相关签字人进行线上审批操作。对已经填报完的单据，如需打印、修改、删除、查询等操作，到</a:t>
            </a:r>
            <a:r>
              <a:rPr lang="zh-CN" altLang="en-US" dirty="0" smtClean="0">
                <a:solidFill>
                  <a:srgbClr val="C00000"/>
                </a:solidFill>
              </a:rPr>
              <a:t>其他工薪收入发放管理</a:t>
            </a:r>
            <a:r>
              <a:rPr lang="zh-CN" altLang="en-US" dirty="0" smtClean="0"/>
              <a:t>中进行处理。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）审核状态为</a:t>
            </a:r>
            <a:r>
              <a:rPr lang="zh-CN" altLang="en-US" dirty="0" smtClean="0">
                <a:solidFill>
                  <a:srgbClr val="FF0000"/>
                </a:solidFill>
              </a:rPr>
              <a:t>审批已通过</a:t>
            </a:r>
            <a:r>
              <a:rPr lang="zh-CN" altLang="en-US" dirty="0" smtClean="0"/>
              <a:t>的单据，可点击</a:t>
            </a:r>
            <a:r>
              <a:rPr lang="zh-CN" altLang="en-US" dirty="0" smtClean="0">
                <a:solidFill>
                  <a:srgbClr val="FF0000"/>
                </a:solidFill>
              </a:rPr>
              <a:t>更多操作</a:t>
            </a:r>
            <a:r>
              <a:rPr lang="zh-CN" altLang="en-US" dirty="0" smtClean="0"/>
              <a:t>按钮，然后点</a:t>
            </a:r>
            <a:r>
              <a:rPr lang="zh-CN" altLang="en-US" dirty="0" smtClean="0">
                <a:solidFill>
                  <a:srgbClr val="FF0000"/>
                </a:solidFill>
              </a:rPr>
              <a:t>打印</a:t>
            </a:r>
            <a:r>
              <a:rPr lang="zh-CN" altLang="en-US" dirty="0" smtClean="0"/>
              <a:t>按钮，把该笔单据打印出来附上相关附件信</a:t>
            </a:r>
            <a:endParaRPr lang="en-US" altLang="zh-CN" dirty="0" smtClean="0"/>
          </a:p>
          <a:p>
            <a:r>
              <a:rPr lang="en-US" altLang="zh-CN" dirty="0" smtClean="0"/>
              <a:t>                </a:t>
            </a:r>
            <a:r>
              <a:rPr lang="zh-CN" altLang="en-US" dirty="0" smtClean="0"/>
              <a:t>息，无需再线下签字，直接到财务处进行报销。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）审核状态为</a:t>
            </a:r>
            <a:r>
              <a:rPr lang="zh-CN" altLang="en-US" dirty="0" smtClean="0">
                <a:solidFill>
                  <a:srgbClr val="FF0000"/>
                </a:solidFill>
              </a:rPr>
              <a:t>等待审批中</a:t>
            </a:r>
            <a:r>
              <a:rPr lang="zh-CN" altLang="en-US" dirty="0" smtClean="0"/>
              <a:t>的单据，此状态中的单据不能修改、不能删除、不能打印，如需修改或删除可在</a:t>
            </a:r>
            <a:r>
              <a:rPr lang="zh-CN" altLang="en-US" dirty="0" smtClean="0">
                <a:solidFill>
                  <a:srgbClr val="FF0000"/>
                </a:solidFill>
              </a:rPr>
              <a:t>审批流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          </a:t>
            </a:r>
            <a:r>
              <a:rPr lang="zh-CN" altLang="en-US" dirty="0" smtClean="0">
                <a:solidFill>
                  <a:srgbClr val="FF0000"/>
                </a:solidFill>
              </a:rPr>
              <a:t>程</a:t>
            </a:r>
            <a:r>
              <a:rPr lang="zh-CN" altLang="en-US" dirty="0" smtClean="0"/>
              <a:t>处点击</a:t>
            </a:r>
            <a:r>
              <a:rPr lang="zh-CN" altLang="en-US" dirty="0" smtClean="0">
                <a:solidFill>
                  <a:srgbClr val="FF0000"/>
                </a:solidFill>
              </a:rPr>
              <a:t>查看</a:t>
            </a:r>
            <a:r>
              <a:rPr lang="zh-CN" altLang="en-US" dirty="0" smtClean="0"/>
              <a:t>按钮，查询该单据的审批流转情况，可联系下级未审批人进行驳回处理，或等待所有审批通过后</a:t>
            </a:r>
            <a:endParaRPr lang="en-US" altLang="zh-CN" dirty="0" smtClean="0"/>
          </a:p>
          <a:p>
            <a:r>
              <a:rPr lang="en-US" altLang="zh-CN" dirty="0" smtClean="0"/>
              <a:t>                </a:t>
            </a:r>
            <a:r>
              <a:rPr lang="zh-CN" altLang="en-US" dirty="0" smtClean="0"/>
              <a:t>删除该单据然后重新填报。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）审核状态为</a:t>
            </a:r>
            <a:r>
              <a:rPr lang="zh-CN" altLang="en-US" dirty="0" smtClean="0">
                <a:solidFill>
                  <a:srgbClr val="FF0000"/>
                </a:solidFill>
              </a:rPr>
              <a:t>已提交</a:t>
            </a:r>
            <a:r>
              <a:rPr lang="zh-CN" altLang="en-US" dirty="0" smtClean="0"/>
              <a:t>的单据，该单据为线下签字报销业务，此状态的单据可直接在</a:t>
            </a:r>
            <a:r>
              <a:rPr lang="zh-CN" altLang="en-US" dirty="0" smtClean="0">
                <a:solidFill>
                  <a:srgbClr val="C00000"/>
                </a:solidFill>
              </a:rPr>
              <a:t>更多操作</a:t>
            </a:r>
            <a:r>
              <a:rPr lang="zh-CN" altLang="en-US" dirty="0" smtClean="0"/>
              <a:t>处打印或删除处理。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）对于不报销的单据请及时在</a:t>
            </a:r>
            <a:r>
              <a:rPr lang="zh-CN" altLang="en-US" dirty="0" smtClean="0">
                <a:solidFill>
                  <a:srgbClr val="FF0000"/>
                </a:solidFill>
              </a:rPr>
              <a:t>更多操作</a:t>
            </a:r>
            <a:r>
              <a:rPr lang="zh-CN" altLang="en-US" dirty="0" smtClean="0"/>
              <a:t>中点击</a:t>
            </a:r>
            <a:r>
              <a:rPr lang="zh-CN" altLang="en-US" dirty="0" smtClean="0">
                <a:solidFill>
                  <a:srgbClr val="FF0000"/>
                </a:solidFill>
              </a:rPr>
              <a:t>删除</a:t>
            </a:r>
            <a:r>
              <a:rPr lang="zh-CN" altLang="en-US" dirty="0" smtClean="0"/>
              <a:t>按钮删除，已填报过的单据即使财务未入账也会占用项目额度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）如某笔业务每个月都要发放相同的人员及金额，可按</a:t>
            </a:r>
            <a:r>
              <a:rPr lang="zh-CN" altLang="en-US" dirty="0" smtClean="0">
                <a:solidFill>
                  <a:srgbClr val="C00000"/>
                </a:solidFill>
              </a:rPr>
              <a:t>年</a:t>
            </a:r>
            <a:r>
              <a:rPr lang="zh-CN" altLang="en-US" dirty="0" smtClean="0"/>
              <a:t>及</a:t>
            </a:r>
            <a:r>
              <a:rPr lang="zh-CN" altLang="en-US" dirty="0" smtClean="0">
                <a:solidFill>
                  <a:srgbClr val="C00000"/>
                </a:solidFill>
              </a:rPr>
              <a:t>月</a:t>
            </a:r>
            <a:r>
              <a:rPr lang="zh-CN" altLang="en-US" dirty="0" smtClean="0"/>
              <a:t>找到该笔业务，然后点击</a:t>
            </a:r>
            <a:r>
              <a:rPr lang="zh-CN" altLang="en-US" dirty="0" smtClean="0">
                <a:solidFill>
                  <a:srgbClr val="C00000"/>
                </a:solidFill>
              </a:rPr>
              <a:t>更多操作</a:t>
            </a:r>
            <a:r>
              <a:rPr lang="zh-CN" altLang="en-US" dirty="0" smtClean="0"/>
              <a:t>中的</a:t>
            </a:r>
            <a:r>
              <a:rPr lang="zh-CN" altLang="en-US" dirty="0" smtClean="0">
                <a:solidFill>
                  <a:srgbClr val="C00000"/>
                </a:solidFill>
              </a:rPr>
              <a:t>复制</a:t>
            </a:r>
            <a:r>
              <a:rPr lang="zh-CN" altLang="en-US" dirty="0" smtClean="0"/>
              <a:t>按钮，</a:t>
            </a:r>
            <a:endParaRPr lang="en-US" altLang="zh-CN" dirty="0" smtClean="0"/>
          </a:p>
          <a:p>
            <a:r>
              <a:rPr lang="en-US" altLang="zh-CN" dirty="0" smtClean="0"/>
              <a:t>                </a:t>
            </a:r>
            <a:r>
              <a:rPr lang="zh-CN" altLang="en-US" dirty="0" smtClean="0"/>
              <a:t>可把该笔业务原封不动的复制成一笔新的单据进行提交，无需重复录入。</a:t>
            </a:r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93235"/>
            <a:ext cx="1217168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个人收入申报系统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审批相关</a:t>
            </a:r>
            <a:endParaRPr lang="zh-CN" altLang="en-US" sz="2800" b="1" dirty="0" smtClean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928670"/>
            <a:ext cx="1219199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人收入申报系统与网上报销系统在审批时的操作流程相同，各级审批人在区分网报系统的单据与申报系统的单据时，可在左侧菜单中的待审批业务下面选择申报，或在待审批业务中从流水号的长短来区分，流水号短一些的是申报系统的单据，长一些的是网报系统的单据。</a:t>
            </a:r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166938"/>
            <a:ext cx="1219200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263525" y="293370"/>
            <a:ext cx="11115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个人收入申报系统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---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填报过程</a:t>
            </a:r>
            <a:endParaRPr lang="zh-CN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95" y="953770"/>
            <a:ext cx="118103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申报系统的学生信息是从财务的收费系统中提取，如学生有更换银行卡或银行卡丢失情况，请到财务处进行更新卡号，申报系统中无法修改学生信息。本功能只适用于在校学生发放劳务，除在校状态以外的学生都从校外人员劳务申报处发放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2060575"/>
            <a:ext cx="9334500" cy="4663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填报过程</a:t>
            </a:r>
            <a:endParaRPr lang="zh-CN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815" y="937895"/>
            <a:ext cx="11428730" cy="1221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第一步、发放类型选择：</a:t>
            </a:r>
            <a:r>
              <a:rPr lang="zh-CN" altLang="en-US" dirty="0" smtClean="0">
                <a:sym typeface="+mn-ea"/>
              </a:rPr>
              <a:t>选中本次发放的项目，选择其中一条后点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填写申报表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第二步、经费选择：</a:t>
            </a:r>
            <a:r>
              <a:rPr lang="zh-CN" altLang="en-US" dirty="0" smtClean="0">
                <a:sym typeface="+mn-ea"/>
              </a:rPr>
              <a:t>选中本次发放的劳务用哪个项目进行报销，点中该项目后，点击下方的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经费选择</a:t>
            </a:r>
            <a:r>
              <a:rPr lang="zh-CN" altLang="en-US" dirty="0" smtClean="0">
                <a:sym typeface="+mn-ea"/>
              </a:rPr>
              <a:t>按钮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备注：</a:t>
            </a:r>
            <a:r>
              <a:rPr lang="zh-CN" altLang="en-US" dirty="0" smtClean="0">
                <a:sym typeface="+mn-ea"/>
              </a:rPr>
              <a:t>一次报销只能选择一个发放类型及一个经费项目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" y="2162810"/>
            <a:ext cx="5944870" cy="47104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425" y="2153285"/>
            <a:ext cx="5609590" cy="46526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填报过程</a:t>
            </a:r>
            <a:endParaRPr lang="zh-CN" altLang="en-US" sz="2800" b="1" dirty="0" smtClean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615" y="953771"/>
            <a:ext cx="102596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C00000"/>
                </a:solidFill>
              </a:rPr>
              <a:t>    </a:t>
            </a:r>
            <a:r>
              <a:rPr lang="zh-CN" altLang="en-US" dirty="0" smtClean="0">
                <a:solidFill>
                  <a:srgbClr val="C00000"/>
                </a:solidFill>
              </a:rPr>
              <a:t> 余额占用查询</a:t>
            </a:r>
            <a:r>
              <a:rPr lang="zh-CN" altLang="en-US" dirty="0" smtClean="0"/>
              <a:t>功能可查看该项目下的所有人员填报劳务的信息，当遇到项目中有钱，但是填报时提示该项目无可用金额时，可在此查看是否有其他单据占用该项目的余额（只有项目负责人可以查询出被占用单据，被授权人只能查看自己填写的报销单据），可根据余额占用信息进行相应处理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3182"/>
            <a:ext cx="481011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2187" y="2581275"/>
            <a:ext cx="73898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填报过程</a:t>
            </a:r>
            <a:endParaRPr lang="zh-CN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2560" y="953770"/>
            <a:ext cx="118205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第三步、人员明细填报</a:t>
            </a:r>
            <a:r>
              <a:rPr lang="zh-CN" altLang="en-US" dirty="0" smtClean="0">
                <a:sym typeface="+mn-ea"/>
              </a:rPr>
              <a:t>：有三种填报方式，第一种，下方图片中在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学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号</a:t>
            </a:r>
            <a:r>
              <a:rPr lang="zh-CN" altLang="en-US" dirty="0" smtClean="0">
                <a:sym typeface="+mn-ea"/>
              </a:rPr>
              <a:t>处直接录入被发放人员的学号并回车，然后手动输入本次发放的金额，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备注</a:t>
            </a:r>
            <a:r>
              <a:rPr lang="zh-CN" altLang="en-US" dirty="0" smtClean="0">
                <a:sym typeface="+mn-ea"/>
              </a:rPr>
              <a:t>位置为本次报销的简要描述，根据实际报销内容输入。如需增加人员点击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新增行</a:t>
            </a:r>
            <a:r>
              <a:rPr lang="zh-CN" altLang="en-US" dirty="0" smtClean="0">
                <a:sym typeface="+mn-ea"/>
              </a:rPr>
              <a:t>，如有人员错误需要删除，鼠标点中错误的那条记录然后点击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删除行</a:t>
            </a:r>
            <a:r>
              <a:rPr lang="en-US" altLang="zh-CN" dirty="0" smtClean="0">
                <a:sym typeface="+mn-ea"/>
              </a:rPr>
              <a:t>.</a:t>
            </a:r>
            <a:r>
              <a:rPr lang="zh-CN" altLang="en-US" dirty="0" smtClean="0">
                <a:sym typeface="+mn-ea"/>
              </a:rPr>
              <a:t>，当该笔业务为每个月固定发放业务时，可点击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模板存取</a:t>
            </a:r>
            <a:r>
              <a:rPr lang="zh-CN" altLang="en-US" dirty="0" smtClean="0">
                <a:sym typeface="+mn-ea"/>
              </a:rPr>
              <a:t>功能，把本次填报的单据内容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存为模板</a:t>
            </a:r>
            <a:r>
              <a:rPr lang="zh-CN" altLang="en-US" dirty="0" smtClean="0">
                <a:sym typeface="+mn-ea"/>
              </a:rPr>
              <a:t>，以供下次再次发放该业务时，可在模板存取处点击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提取模板，</a:t>
            </a:r>
            <a:r>
              <a:rPr lang="zh-CN" altLang="en-US" dirty="0" smtClean="0">
                <a:sym typeface="+mn-ea"/>
              </a:rPr>
              <a:t>即可把该业务提取出来，无需再次录入。</a:t>
            </a:r>
            <a:endParaRPr lang="zh-CN" altLang="en-US" dirty="0"/>
          </a:p>
          <a:p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" y="2870200"/>
            <a:ext cx="12142470" cy="3951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填报过程</a:t>
            </a:r>
            <a:endParaRPr lang="zh-CN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955" y="953770"/>
            <a:ext cx="11854180" cy="1029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altLang="en-US" dirty="0" smtClean="0"/>
              <a:t>        </a:t>
            </a:r>
            <a:r>
              <a:rPr lang="zh-CN" altLang="en-US" dirty="0" smtClean="0">
                <a:sym typeface="+mn-ea"/>
              </a:rPr>
              <a:t>第二种方式点击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人员选择</a:t>
            </a:r>
            <a:r>
              <a:rPr lang="zh-CN" altLang="en-US" dirty="0" smtClean="0">
                <a:sym typeface="+mn-ea"/>
              </a:rPr>
              <a:t>按钮，进入学生批量录入帮助界面，然后根据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入学年度、所属院系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、班级、姓名</a:t>
            </a:r>
            <a:r>
              <a:rPr lang="zh-CN" altLang="en-US" dirty="0" smtClean="0">
                <a:sym typeface="+mn-ea"/>
              </a:rPr>
              <a:t>任意条件进行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检索</a:t>
            </a:r>
            <a:r>
              <a:rPr lang="zh-CN" altLang="en-US" dirty="0" smtClean="0">
                <a:sym typeface="+mn-ea"/>
              </a:rPr>
              <a:t>，检索出人员信息后，在序号前方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勾选上选中人员</a:t>
            </a:r>
            <a:r>
              <a:rPr lang="zh-CN" altLang="en-US" dirty="0" smtClean="0">
                <a:sym typeface="+mn-ea"/>
              </a:rPr>
              <a:t>，然后在下方输入金额（此处不输入金额也可以，人员选择完毕后可到发放信息列表中输入金额）再点</a:t>
            </a:r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选择</a:t>
            </a:r>
            <a:r>
              <a:rPr lang="zh-CN" altLang="en-US" dirty="0" smtClean="0">
                <a:sym typeface="+mn-ea"/>
              </a:rPr>
              <a:t>按钮即可，此种方式适用于有姓名不知道学号的情况。</a:t>
            </a:r>
            <a:endParaRPr lang="zh-CN" altLang="en-US" dirty="0"/>
          </a:p>
          <a:p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9440"/>
            <a:ext cx="12188825" cy="4988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填报过程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987966"/>
            <a:ext cx="12191999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第三种方式为批量导入人员，此方式适用于大批量人员发放时使用。在人员明细填报时选择学生模板导出</a:t>
            </a:r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5248275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文本框 1"/>
          <p:cNvSpPr txBox="1"/>
          <p:nvPr/>
        </p:nvSpPr>
        <p:spPr>
          <a:xfrm>
            <a:off x="0" y="2643182"/>
            <a:ext cx="509586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导出时记好下载位置及文件名，并点下载按钮</a:t>
            </a:r>
            <a:endParaRPr lang="zh-CN" altLang="en-US" dirty="0"/>
          </a:p>
        </p:txBody>
      </p:sp>
      <p:sp>
        <p:nvSpPr>
          <p:cNvPr id="17" name="文本框 1"/>
          <p:cNvSpPr txBox="1"/>
          <p:nvPr/>
        </p:nvSpPr>
        <p:spPr>
          <a:xfrm>
            <a:off x="5929354" y="2571744"/>
            <a:ext cx="6262646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在导出的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表中把工号、姓名、金额复制到表中并保存，</a:t>
            </a:r>
            <a:r>
              <a:rPr lang="zh-CN" altLang="en-US" dirty="0" smtClean="0">
                <a:solidFill>
                  <a:srgbClr val="C00000"/>
                </a:solidFill>
              </a:rPr>
              <a:t>备注：第一行表头不能删除及更改，表的列数不能增加及删除，最后一行不需要填加合计金额。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40485"/>
            <a:ext cx="7160260" cy="1029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245" y="3500755"/>
            <a:ext cx="6151880" cy="3308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填报过程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857232"/>
            <a:ext cx="1219199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、导出的模板编辑完成后在人员明细填报处点击导入按钮</a:t>
            </a:r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86124"/>
            <a:ext cx="502442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文本框 1"/>
          <p:cNvSpPr txBox="1"/>
          <p:nvPr/>
        </p:nvSpPr>
        <p:spPr>
          <a:xfrm>
            <a:off x="0" y="2500306"/>
            <a:ext cx="495299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、选择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文件所在位置，找到文件后选中该文件，然后点打开按钮</a:t>
            </a:r>
            <a:endParaRPr lang="zh-CN" altLang="en-US" dirty="0"/>
          </a:p>
        </p:txBody>
      </p:sp>
      <p:sp>
        <p:nvSpPr>
          <p:cNvPr id="20" name="文本框 1"/>
          <p:cNvSpPr txBox="1"/>
          <p:nvPr/>
        </p:nvSpPr>
        <p:spPr>
          <a:xfrm>
            <a:off x="5381620" y="2214554"/>
            <a:ext cx="666750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、提示导入成功后，即可看到本次批量导入的人员发放信息，请检查合计金额是否正确并把备注位置补充完整，备注为本次报销的简要描述，根据实际报销内容输入</a:t>
            </a:r>
            <a:endParaRPr lang="zh-CN" alt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497" y="3214686"/>
            <a:ext cx="666750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" y="1322070"/>
            <a:ext cx="525970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792480"/>
            <a:ext cx="11907013" cy="1508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305" y="86791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>
                <a:moveTo>
                  <a:pt x="0" y="0"/>
                </a:moveTo>
                <a:lnTo>
                  <a:pt x="11553825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1" y="293370"/>
            <a:ext cx="11738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2.个人收入申报系统---</a:t>
            </a: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学生劳务申报</a:t>
            </a:r>
            <a:r>
              <a:rPr lang="en-US" altLang="zh-CN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提交线下审批</a:t>
            </a:r>
            <a:endParaRPr lang="zh-CN" altLang="en-US" sz="2800" b="1" dirty="0" smtClean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59404"/>
            <a:ext cx="12191999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线下提交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zh-CN" altLang="en-US" dirty="0" smtClean="0"/>
              <a:t>本次填报需要线下签字的业务，启用此功能。</a:t>
            </a:r>
            <a:endParaRPr lang="zh-CN" altLang="en-US" dirty="0"/>
          </a:p>
        </p:txBody>
      </p:sp>
      <p:sp>
        <p:nvSpPr>
          <p:cNvPr id="27" name="object 2"/>
          <p:cNvSpPr/>
          <p:nvPr/>
        </p:nvSpPr>
        <p:spPr>
          <a:xfrm>
            <a:off x="11804174" y="152150"/>
            <a:ext cx="387826" cy="69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4"/>
          <p:cNvSpPr/>
          <p:nvPr/>
        </p:nvSpPr>
        <p:spPr>
          <a:xfrm>
            <a:off x="9892918" y="316610"/>
            <a:ext cx="1760220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2"/>
          <p:cNvSpPr/>
          <p:nvPr/>
        </p:nvSpPr>
        <p:spPr>
          <a:xfrm>
            <a:off x="11804383" y="157621"/>
            <a:ext cx="389293" cy="685232"/>
          </a:xfrm>
          <a:custGeom>
            <a:avLst/>
            <a:gdLst/>
            <a:ahLst/>
            <a:cxnLst/>
            <a:rect l="l" t="t" r="r" b="b"/>
            <a:pathLst>
              <a:path w="389254" h="685165">
                <a:moveTo>
                  <a:pt x="388778" y="0"/>
                </a:moveTo>
                <a:lnTo>
                  <a:pt x="22383" y="297626"/>
                </a:lnTo>
                <a:lnTo>
                  <a:pt x="5595" y="318454"/>
                </a:lnTo>
                <a:lnTo>
                  <a:pt x="0" y="342330"/>
                </a:lnTo>
                <a:lnTo>
                  <a:pt x="5595" y="366206"/>
                </a:lnTo>
                <a:lnTo>
                  <a:pt x="22383" y="387034"/>
                </a:lnTo>
                <a:lnTo>
                  <a:pt x="388778" y="684660"/>
                </a:lnTo>
                <a:lnTo>
                  <a:pt x="388778" y="0"/>
                </a:lnTo>
                <a:close/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13" name="object 2"/>
          <p:cNvSpPr/>
          <p:nvPr/>
        </p:nvSpPr>
        <p:spPr>
          <a:xfrm>
            <a:off x="11805971" y="63"/>
            <a:ext cx="387864" cy="69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30956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文本框 1"/>
          <p:cNvSpPr txBox="1"/>
          <p:nvPr/>
        </p:nvSpPr>
        <p:spPr>
          <a:xfrm>
            <a:off x="1" y="3071810"/>
            <a:ext cx="316704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点击线下提交后出现此页面，点击</a:t>
            </a:r>
            <a:r>
              <a:rPr lang="zh-CN" altLang="en-US" dirty="0" smtClean="0">
                <a:solidFill>
                  <a:srgbClr val="FF0000"/>
                </a:solidFill>
              </a:rPr>
              <a:t>打印</a:t>
            </a:r>
            <a:r>
              <a:rPr lang="zh-CN" altLang="en-US" dirty="0" smtClean="0"/>
              <a:t>按钮</a:t>
            </a:r>
            <a:endParaRPr lang="zh-CN" altLang="en-US" dirty="0"/>
          </a:p>
        </p:txBody>
      </p:sp>
      <p:sp>
        <p:nvSpPr>
          <p:cNvPr id="19" name="文本框 1"/>
          <p:cNvSpPr txBox="1"/>
          <p:nvPr/>
        </p:nvSpPr>
        <p:spPr>
          <a:xfrm>
            <a:off x="3524232" y="2000240"/>
            <a:ext cx="866776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点击打印后在新的窗口将出现以下页面，此页面即为本次报销的业务内容，确认无误后，点击</a:t>
            </a:r>
            <a:r>
              <a:rPr lang="zh-CN" altLang="en-US" dirty="0" smtClean="0">
                <a:solidFill>
                  <a:srgbClr val="FF0000"/>
                </a:solidFill>
              </a:rPr>
              <a:t>右上角打印</a:t>
            </a:r>
            <a:r>
              <a:rPr lang="zh-CN" altLang="en-US" dirty="0" smtClean="0"/>
              <a:t>按钮，把打印出的报销单附上相应附加信息，即可进行下一步线下签字并到财务进行报销，本次业务填报完毕。</a:t>
            </a:r>
            <a:r>
              <a:rPr lang="zh-CN" altLang="en-US" dirty="0" smtClean="0">
                <a:solidFill>
                  <a:srgbClr val="FF0000"/>
                </a:solidFill>
              </a:rPr>
              <a:t>注意二维码处禁止涂抹或覆盖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35" y="1988820"/>
            <a:ext cx="3169920" cy="716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115" y="3068955"/>
            <a:ext cx="8709660" cy="3429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hlZmJkOGZkMjJlNjI1YjVkZmE1Yzk2ZmM1OTY1OTAifQ=="/>
  <p:tag name="commondata" val="eyJoZGlkIjoiMzM1ZGQ4ODRmYTdlNjcwMTdkMzYxNGEyODQ4M2QxYm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WPS 演示</Application>
  <PresentationFormat>自定义</PresentationFormat>
  <Paragraphs>82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吃货呆</cp:lastModifiedBy>
  <cp:revision>261</cp:revision>
  <dcterms:created xsi:type="dcterms:W3CDTF">2022-05-10T04:29:00Z</dcterms:created>
  <dcterms:modified xsi:type="dcterms:W3CDTF">2024-11-06T05:57:41Z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503DD674DA7E4C109721F0FB289C01B7</vt:lpwstr>
  </property>
</Properties>
</file>