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3" r:id="rId3"/>
    <p:sldId id="259" r:id="rId4"/>
    <p:sldId id="349" r:id="rId5"/>
    <p:sldId id="260" r:id="rId6"/>
    <p:sldId id="261" r:id="rId7"/>
    <p:sldId id="262" r:id="rId8"/>
    <p:sldId id="263" r:id="rId9"/>
    <p:sldId id="350" r:id="rId10"/>
    <p:sldId id="351" r:id="rId11"/>
    <p:sldId id="352" r:id="rId12"/>
    <p:sldId id="264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等线" panose="0201060003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725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1EFD613C-9537-49FF-B4B8-0F3AB7533B55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E59099FB-B1A1-4D3A-AA44-F0F027CA4F06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1EFD613C-9537-49FF-B4B8-0F3AB7533B55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E59099FB-B1A1-4D3A-AA44-F0F027CA4F06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defRPr/>
            </a:pPr>
            <a:fld id="{1EFD613C-9537-49FF-B4B8-0F3AB7533B55}" type="datetimeFigureOut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defRPr/>
            </a:pPr>
            <a:fld id="{E59099FB-B1A1-4D3A-AA44-F0F027CA4F06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 panose="02010600030101010101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zh-CN" altLang="en-US"/>
          </a:p>
        </p:txBody>
      </p:sp>
      <p:sp>
        <p:nvSpPr>
          <p:cNvPr id="2050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zh-CN" altLang="en-US"/>
          </a:p>
        </p:txBody>
      </p:sp>
      <p:pic>
        <p:nvPicPr>
          <p:cNvPr id="2051" name="图片 3" descr="8A`I6B(~U(1EF0%QF(73Z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813" y="42863"/>
            <a:ext cx="11636375" cy="6773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479425" y="3355975"/>
            <a:ext cx="3168650" cy="12969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rgbClr val="FF0000"/>
                </a:solidFill>
                <a:uFillTx/>
              </a:rPr>
              <a:t>报销人员点击财务办公平台进入报销系统</a:t>
            </a:r>
            <a:endParaRPr lang="zh-CN" altLang="en-US" b="1" strike="noStrike" noProof="1">
              <a:solidFill>
                <a:srgbClr val="FF0000"/>
              </a:solidFill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0"/>
            <a:ext cx="119729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Text Box 5"/>
          <p:cNvSpPr txBox="1"/>
          <p:nvPr/>
        </p:nvSpPr>
        <p:spPr>
          <a:xfrm>
            <a:off x="334963" y="549275"/>
            <a:ext cx="2376487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模板录入功能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7" name="Text Box 6"/>
          <p:cNvSpPr txBox="1"/>
          <p:nvPr/>
        </p:nvSpPr>
        <p:spPr>
          <a:xfrm>
            <a:off x="1200150" y="5734050"/>
            <a:ext cx="3240088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将填报好的内容保存为模板。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Text Box 7"/>
          <p:cNvSpPr txBox="1"/>
          <p:nvPr/>
        </p:nvSpPr>
        <p:spPr>
          <a:xfrm>
            <a:off x="7824788" y="5876925"/>
            <a:ext cx="2879725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再次录入时点击提取模板进行选择。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9" name="Text Box 8"/>
          <p:cNvSpPr txBox="1"/>
          <p:nvPr/>
        </p:nvSpPr>
        <p:spPr>
          <a:xfrm>
            <a:off x="7535863" y="2708275"/>
            <a:ext cx="3097212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选择以保存的模板，点击提取模板，即完成业务复制。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标题 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/>
          </a:p>
        </p:txBody>
      </p:sp>
      <p:pic>
        <p:nvPicPr>
          <p:cNvPr id="1229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8" y="34925"/>
            <a:ext cx="12115800" cy="678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675755" y="864235"/>
            <a:ext cx="2251710" cy="119888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二维码处为财务入账</a:t>
            </a:r>
            <a:endParaRPr lang="zh-CN" altLang="en-US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扫描用，不要有任何</a:t>
            </a:r>
            <a:endParaRPr lang="zh-CN" altLang="en-US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涂抹痕迹</a:t>
            </a:r>
            <a:endParaRPr lang="zh-CN" altLang="en-US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标题 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/>
          </a:p>
        </p:txBody>
      </p:sp>
      <p:pic>
        <p:nvPicPr>
          <p:cNvPr id="1331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3" y="0"/>
            <a:ext cx="121443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33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0"/>
            <a:ext cx="120872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标题 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8611" y="4409122"/>
            <a:ext cx="1800493" cy="20313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校外劳务发放前</a:t>
            </a:r>
            <a:endParaRPr lang="zh-CN" altLang="en-US" b="1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必须进行人员信</a:t>
            </a:r>
            <a:endParaRPr lang="zh-CN" altLang="en-US" b="1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息采集，采集分</a:t>
            </a:r>
            <a:endParaRPr lang="zh-CN" altLang="en-US" b="1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为单人增加与批</a:t>
            </a:r>
            <a:endParaRPr lang="zh-CN" altLang="en-US" b="1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量导入两种（学</a:t>
            </a:r>
            <a:endParaRPr lang="en-US" altLang="zh-CN" b="1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生款项发放也在</a:t>
            </a:r>
            <a:endParaRPr lang="en-US" altLang="zh-CN" b="1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校外劳务填写）</a:t>
            </a:r>
            <a:endParaRPr lang="zh-CN" altLang="en-US" b="1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384925" y="1219200"/>
            <a:ext cx="1584325" cy="11509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eaLnBrk="1" fontAlgn="base" latinLnBrk="0" hangingPunct="1">
              <a:lnSpc>
                <a:spcPct val="150000"/>
              </a:lnSpc>
            </a:pPr>
            <a:r>
              <a:rPr lang="zh-CN" altLang="en-US" sz="1400" b="1" strike="noStrike" noProof="1">
                <a:solidFill>
                  <a:srgbClr val="FF0000"/>
                </a:solidFill>
                <a:uFillTx/>
              </a:rPr>
              <a:t>学生发放工作单位填写班级例如美术</a:t>
            </a:r>
            <a:r>
              <a:rPr lang="en-US" altLang="zh-CN" sz="1400" b="1" strike="noStrike" noProof="1">
                <a:solidFill>
                  <a:srgbClr val="FF0000"/>
                </a:solidFill>
                <a:uFillTx/>
              </a:rPr>
              <a:t>12.1</a:t>
            </a:r>
            <a:r>
              <a:rPr lang="zh-CN" altLang="en-US" sz="1400" b="1" strike="noStrike" noProof="1">
                <a:solidFill>
                  <a:srgbClr val="FF0000"/>
                </a:solidFill>
                <a:uFillTx/>
              </a:rPr>
              <a:t>班</a:t>
            </a:r>
            <a:endParaRPr lang="zh-CN" altLang="en-US" strike="noStrike" noProof="1"/>
          </a:p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5362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标题 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448108" y="3901440"/>
            <a:ext cx="5010150" cy="9220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批量导入校外人员信息：先导出劳务模板，参考</a:t>
            </a:r>
            <a:endParaRPr lang="zh-CN" altLang="en-US" b="1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表格内容填好需要发放的人员信息，然后点选</a:t>
            </a:r>
            <a:endParaRPr lang="zh-CN" altLang="en-US" b="1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excel</a:t>
            </a:r>
            <a:r>
              <a:rPr lang="zh-CN" altLang="en-US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导入</a:t>
            </a:r>
            <a:endParaRPr lang="zh-CN" altLang="en-US" b="1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标题 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/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5"/>
          <p:cNvSpPr txBox="1"/>
          <p:nvPr/>
        </p:nvSpPr>
        <p:spPr>
          <a:xfrm>
            <a:off x="3503613" y="4221163"/>
            <a:ext cx="5761037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操作步骤与校内其他工薪收入大致相同。</a:t>
            </a:r>
            <a:endParaRPr lang="zh-CN" altLang="en-US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7410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8" y="0"/>
            <a:ext cx="120491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标题 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071663" y="2708920"/>
            <a:ext cx="5616625" cy="646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校外人员劳务（学生款项发放）申报管理可对提交过的单据进行重新打印、删除、复制等操作。</a:t>
            </a:r>
            <a:endParaRPr lang="zh-CN" altLang="en-US" b="1" noProof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/>
          </a:p>
        </p:txBody>
      </p:sp>
      <p:pic>
        <p:nvPicPr>
          <p:cNvPr id="307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391400" y="2349500"/>
            <a:ext cx="2879725" cy="644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等线" panose="02010600030101010101" charset="-122"/>
              </a:rPr>
              <a:t>用户名为老工号</a:t>
            </a:r>
            <a:endParaRPr lang="zh-CN" altLang="en-US" b="1" noProof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等线" panose="02010600030101010101" charset="-122"/>
              </a:rPr>
              <a:t>密码为老工号</a:t>
            </a:r>
            <a:endParaRPr lang="zh-CN" altLang="en-US" b="1" noProof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6"/>
          <p:cNvSpPr txBox="1"/>
          <p:nvPr/>
        </p:nvSpPr>
        <p:spPr>
          <a:xfrm>
            <a:off x="3143250" y="836613"/>
            <a:ext cx="2663825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建议首次登陆修改密码</a:t>
            </a:r>
            <a:endParaRPr lang="zh-CN" altLang="en-US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Text Box 7"/>
          <p:cNvSpPr txBox="1"/>
          <p:nvPr/>
        </p:nvSpPr>
        <p:spPr>
          <a:xfrm>
            <a:off x="7248525" y="1989138"/>
            <a:ext cx="4176713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修改联系方式，手机号码为系统必填项。</a:t>
            </a:r>
            <a:endParaRPr lang="zh-CN" altLang="en-US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0" name="Text Box 8"/>
          <p:cNvSpPr txBox="1"/>
          <p:nvPr/>
        </p:nvSpPr>
        <p:spPr>
          <a:xfrm>
            <a:off x="8328025" y="2492375"/>
            <a:ext cx="3455988" cy="2724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系统菜单栏，登录本系统后可以自由切换相关财务办公系统，无需二次登陆。网上报销系统为日常报销业和差旅费报销业务；网上申报系统即为个人收入网上申报系统，用于申报校内人员，校外人员，学生劳务等个人收入发放款项。</a:t>
            </a:r>
            <a:endParaRPr lang="zh-CN" altLang="en-US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/>
          </a:p>
        </p:txBody>
      </p:sp>
      <p:pic>
        <p:nvPicPr>
          <p:cNvPr id="5123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336675" y="4264343"/>
            <a:ext cx="3401060" cy="175323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只有项目负责人可登陆系统进行</a:t>
            </a:r>
            <a:endParaRPr lang="zh-CN" altLang="en-US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校外劳务申报及校内其他工薪收</a:t>
            </a:r>
            <a:endParaRPr lang="zh-CN" altLang="en-US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入申报，如需其他人员代办申报</a:t>
            </a:r>
            <a:endParaRPr lang="zh-CN" altLang="en-US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业务要到系统中进行</a:t>
            </a:r>
            <a:r>
              <a:rPr lang="en-US" altLang="zh-CN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“</a:t>
            </a:r>
            <a:r>
              <a:rPr lang="zh-CN" altLang="en-US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用户授权</a:t>
            </a:r>
            <a:endParaRPr lang="zh-CN" altLang="en-US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管理</a:t>
            </a:r>
            <a:r>
              <a:rPr lang="en-US" altLang="zh-CN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”</a:t>
            </a:r>
            <a:r>
              <a:rPr lang="zh-CN" altLang="en-US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。</a:t>
            </a:r>
            <a:endParaRPr lang="zh-CN" altLang="en-US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标题 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099617" y="1239837"/>
            <a:ext cx="2711450" cy="36830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第一步输入被授权人工号</a:t>
            </a:r>
            <a:endParaRPr lang="zh-CN" altLang="en-US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25702" y="3470592"/>
            <a:ext cx="3401060" cy="36830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第二步选择被授权的项目并打</a:t>
            </a:r>
            <a:r>
              <a:rPr lang="en-US" altLang="zh-CN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√</a:t>
            </a:r>
            <a:endParaRPr lang="en-US" altLang="zh-CN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97936" y="4762476"/>
            <a:ext cx="2251711" cy="3154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第三步点击授权按钮</a:t>
            </a:r>
            <a:endParaRPr lang="zh-CN" altLang="en-US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标题 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/>
          </a:p>
        </p:txBody>
      </p:sp>
      <p:pic>
        <p:nvPicPr>
          <p:cNvPr id="7171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13" y="0"/>
            <a:ext cx="120681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标题 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/>
          </a:p>
        </p:txBody>
      </p:sp>
      <p:pic>
        <p:nvPicPr>
          <p:cNvPr id="8195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5" descr="C:\Users\张馨文\Desktop\Inked图片1_LI.jpgInked图片1_LI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2388" y="485775"/>
            <a:ext cx="12087225" cy="588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Text Box 6"/>
          <p:cNvSpPr txBox="1"/>
          <p:nvPr/>
        </p:nvSpPr>
        <p:spPr>
          <a:xfrm>
            <a:off x="9120188" y="4868863"/>
            <a:ext cx="2808287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点击批量录入帮助。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Text Box 7"/>
          <p:cNvSpPr txBox="1"/>
          <p:nvPr/>
        </p:nvSpPr>
        <p:spPr>
          <a:xfrm>
            <a:off x="263525" y="2060575"/>
            <a:ext cx="3671888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点击部门列表前方的小三角，选择部门。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Text Box 8"/>
          <p:cNvSpPr txBox="1"/>
          <p:nvPr/>
        </p:nvSpPr>
        <p:spPr>
          <a:xfrm>
            <a:off x="3575050" y="0"/>
            <a:ext cx="2808288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选择本部门要添加的人员。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Text Box 9"/>
          <p:cNvSpPr txBox="1"/>
          <p:nvPr/>
        </p:nvSpPr>
        <p:spPr>
          <a:xfrm>
            <a:off x="550863" y="4797425"/>
            <a:ext cx="2808287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填写发放金额、发放项目名称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Text Box 10"/>
          <p:cNvSpPr txBox="1"/>
          <p:nvPr/>
        </p:nvSpPr>
        <p:spPr>
          <a:xfrm>
            <a:off x="8183563" y="981075"/>
            <a:ext cx="3097212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选择完毕的人员在此。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3" name="Text Box 11"/>
          <p:cNvSpPr txBox="1"/>
          <p:nvPr/>
        </p:nvSpPr>
        <p:spPr>
          <a:xfrm>
            <a:off x="5808663" y="2133600"/>
            <a:ext cx="2447925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单个选择人员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4" name="Text Box 12"/>
          <p:cNvSpPr txBox="1"/>
          <p:nvPr/>
        </p:nvSpPr>
        <p:spPr>
          <a:xfrm>
            <a:off x="5808663" y="2924175"/>
            <a:ext cx="2879725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批量选择本部门所有人员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5" name="Text Box 13"/>
          <p:cNvSpPr txBox="1"/>
          <p:nvPr/>
        </p:nvSpPr>
        <p:spPr>
          <a:xfrm>
            <a:off x="5808663" y="3860800"/>
            <a:ext cx="2879725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单个、批量取消人员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9824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Text Box 6"/>
          <p:cNvSpPr txBox="1"/>
          <p:nvPr/>
        </p:nvSpPr>
        <p:spPr>
          <a:xfrm>
            <a:off x="7535863" y="4508500"/>
            <a:ext cx="381635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第一步将模板导出，导出的文件为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xls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电子表格。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Text Box 8"/>
          <p:cNvSpPr txBox="1"/>
          <p:nvPr/>
        </p:nvSpPr>
        <p:spPr>
          <a:xfrm>
            <a:off x="3935413" y="4365625"/>
            <a:ext cx="295275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第二步在模板中录入要发放的信息，导入系统。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WPS 演示</Application>
  <PresentationFormat>宽屏</PresentationFormat>
  <Paragraphs>77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等线</vt:lpstr>
      <vt:lpstr>等线 Light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 zhou</dc:creator>
  <cp:lastModifiedBy>吃货呆</cp:lastModifiedBy>
  <cp:revision>24</cp:revision>
  <dcterms:created xsi:type="dcterms:W3CDTF">2019-04-02T03:28:00Z</dcterms:created>
  <dcterms:modified xsi:type="dcterms:W3CDTF">2021-12-03T06:47:46Z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D3F98E3ECB744140AAB2E26D40EDA92C</vt:lpwstr>
  </property>
</Properties>
</file>